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Raleway"/>
      <p:regular r:id="rId31"/>
      <p:bold r:id="rId32"/>
      <p:italic r:id="rId33"/>
      <p:boldItalic r:id="rId34"/>
    </p:embeddedFont>
    <p:embeddedFont>
      <p:font typeface="Roboto"/>
      <p:regular r:id="rId35"/>
      <p:bold r:id="rId36"/>
      <p:italic r:id="rId37"/>
      <p:boldItalic r:id="rId38"/>
    </p:embeddedFont>
    <p:embeddedFont>
      <p:font typeface="Caveat"/>
      <p:regular r:id="rId39"/>
      <p:bold r:id="rId40"/>
    </p:embeddedFont>
    <p:embeddedFont>
      <p:font typeface="Lato"/>
      <p:regular r:id="rId41"/>
      <p:bold r:id="rId42"/>
      <p:italic r:id="rId43"/>
      <p:boldItalic r:id="rId44"/>
    </p:embeddedFont>
    <p:embeddedFont>
      <p:font typeface="Lato Black"/>
      <p:bold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Caveat-bold.fntdata"/><Relationship Id="rId20" Type="http://schemas.openxmlformats.org/officeDocument/2006/relationships/slide" Target="slides/slide15.xml"/><Relationship Id="rId42" Type="http://schemas.openxmlformats.org/officeDocument/2006/relationships/font" Target="fonts/Lato-bold.fntdata"/><Relationship Id="rId41" Type="http://schemas.openxmlformats.org/officeDocument/2006/relationships/font" Target="fonts/Lato-regular.fntdata"/><Relationship Id="rId22" Type="http://schemas.openxmlformats.org/officeDocument/2006/relationships/slide" Target="slides/slide17.xml"/><Relationship Id="rId44" Type="http://schemas.openxmlformats.org/officeDocument/2006/relationships/font" Target="fonts/Lato-boldItalic.fntdata"/><Relationship Id="rId21" Type="http://schemas.openxmlformats.org/officeDocument/2006/relationships/slide" Target="slides/slide16.xml"/><Relationship Id="rId43" Type="http://schemas.openxmlformats.org/officeDocument/2006/relationships/font" Target="fonts/Lato-italic.fntdata"/><Relationship Id="rId24" Type="http://schemas.openxmlformats.org/officeDocument/2006/relationships/slide" Target="slides/slide19.xml"/><Relationship Id="rId46" Type="http://schemas.openxmlformats.org/officeDocument/2006/relationships/font" Target="fonts/LatoBlack-boldItalic.fntdata"/><Relationship Id="rId23" Type="http://schemas.openxmlformats.org/officeDocument/2006/relationships/slide" Target="slides/slide18.xml"/><Relationship Id="rId45" Type="http://schemas.openxmlformats.org/officeDocument/2006/relationships/font" Target="fonts/LatoBlack-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italic.fntdata"/><Relationship Id="rId10" Type="http://schemas.openxmlformats.org/officeDocument/2006/relationships/slide" Target="slides/slide5.xml"/><Relationship Id="rId32" Type="http://schemas.openxmlformats.org/officeDocument/2006/relationships/font" Target="fonts/Raleway-bold.fntdata"/><Relationship Id="rId13" Type="http://schemas.openxmlformats.org/officeDocument/2006/relationships/slide" Target="slides/slide8.xml"/><Relationship Id="rId35" Type="http://schemas.openxmlformats.org/officeDocument/2006/relationships/font" Target="fonts/Roboto-regular.fntdata"/><Relationship Id="rId12" Type="http://schemas.openxmlformats.org/officeDocument/2006/relationships/slide" Target="slides/slide7.xml"/><Relationship Id="rId34" Type="http://schemas.openxmlformats.org/officeDocument/2006/relationships/font" Target="fonts/Raleway-boldItalic.fntdata"/><Relationship Id="rId15" Type="http://schemas.openxmlformats.org/officeDocument/2006/relationships/slide" Target="slides/slide10.xml"/><Relationship Id="rId37" Type="http://schemas.openxmlformats.org/officeDocument/2006/relationships/font" Target="fonts/Roboto-italic.fntdata"/><Relationship Id="rId14" Type="http://schemas.openxmlformats.org/officeDocument/2006/relationships/slide" Target="slides/slide9.xml"/><Relationship Id="rId36" Type="http://schemas.openxmlformats.org/officeDocument/2006/relationships/font" Target="fonts/Roboto-bold.fntdata"/><Relationship Id="rId17" Type="http://schemas.openxmlformats.org/officeDocument/2006/relationships/slide" Target="slides/slide12.xml"/><Relationship Id="rId39" Type="http://schemas.openxmlformats.org/officeDocument/2006/relationships/font" Target="fonts/Caveat-regular.fntdata"/><Relationship Id="rId16" Type="http://schemas.openxmlformats.org/officeDocument/2006/relationships/slide" Target="slides/slide11.xml"/><Relationship Id="rId38" Type="http://schemas.openxmlformats.org/officeDocument/2006/relationships/font" Target="fonts/Robo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7fd7e16a4f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7fd7e16a4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7fd7e16a4f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7fd7e16a4f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7fd7e16a4f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7fd7e16a4f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7fd7e16a4f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7fd7e16a4f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7fd7e16a4f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7fd7e16a4f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7fd7e16a4f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7fd7e16a4f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7fd7e16a4f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7fd7e16a4f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7fd7e16a4f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7fd7e16a4f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d9c67055b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d9c67055b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7fd7e16a4f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7fd7e16a4f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7fd7e16a4f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7fd7e16a4f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51d9165c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51d9165c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51622d556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51622d55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7fd7e16a4f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7fd7e16a4f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46ee7dff8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46ee7dff8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d9c67055b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d9c67055b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d9c6705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d9c6705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7fd7e16a4f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7fd7e16a4f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51d23597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51d23597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7fd7e16a4f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7fd7e16a4f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5430e6bdd_5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5430e6bdd_5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d9c67055b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d9c67055b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8.png"/><Relationship Id="rId4" Type="http://schemas.openxmlformats.org/officeDocument/2006/relationships/image" Target="../media/image6.jpg"/><Relationship Id="rId5" Type="http://schemas.openxmlformats.org/officeDocument/2006/relationships/image" Target="../media/image4.jpg"/><Relationship Id="rId6"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 Id="rId3" Type="http://schemas.openxmlformats.org/officeDocument/2006/relationships/image" Target="../media/image16.pn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 Id="rId3" Type="http://schemas.openxmlformats.org/officeDocument/2006/relationships/image" Target="../media/image13.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 Id="rId3" Type="http://schemas.openxmlformats.org/officeDocument/2006/relationships/image" Target="../media/image10.png"/><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descr="Open Chromebook laptop computer" id="135" name="Google Shape;135;p17"/>
          <p:cNvPicPr preferRelativeResize="0"/>
          <p:nvPr/>
        </p:nvPicPr>
        <p:blipFill rotWithShape="1">
          <a:blip r:embed="rId3">
            <a:alphaModFix/>
          </a:blip>
          <a:srcRect b="0" l="0" r="3344" t="0"/>
          <a:stretch/>
        </p:blipFill>
        <p:spPr>
          <a:xfrm>
            <a:off x="4606900" y="1117925"/>
            <a:ext cx="4537098" cy="2822399"/>
          </a:xfrm>
          <a:prstGeom prst="rect">
            <a:avLst/>
          </a:prstGeom>
          <a:noFill/>
          <a:ln>
            <a:noFill/>
          </a:ln>
        </p:spPr>
      </p:pic>
      <p:sp>
        <p:nvSpPr>
          <p:cNvPr id="136" name="Google Shape;136;p17"/>
          <p:cNvSpPr txBox="1"/>
          <p:nvPr>
            <p:ph type="ctrTitle"/>
          </p:nvPr>
        </p:nvSpPr>
        <p:spPr>
          <a:xfrm>
            <a:off x="729600" y="1322450"/>
            <a:ext cx="3787800" cy="14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Heart Attack Prediction</a:t>
            </a:r>
            <a:endParaRPr/>
          </a:p>
        </p:txBody>
      </p:sp>
      <p:sp>
        <p:nvSpPr>
          <p:cNvPr id="137" name="Google Shape;137;p17"/>
          <p:cNvSpPr txBox="1"/>
          <p:nvPr>
            <p:ph idx="1" type="subTitle"/>
          </p:nvPr>
        </p:nvSpPr>
        <p:spPr>
          <a:xfrm>
            <a:off x="729600" y="2921750"/>
            <a:ext cx="3787800" cy="82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ML prediction project for detecting possibility of heart attack.</a:t>
            </a:r>
            <a:endParaRPr/>
          </a:p>
        </p:txBody>
      </p:sp>
      <p:sp>
        <p:nvSpPr>
          <p:cNvPr id="138" name="Google Shape;138;p17"/>
          <p:cNvSpPr txBox="1"/>
          <p:nvPr/>
        </p:nvSpPr>
        <p:spPr>
          <a:xfrm>
            <a:off x="6002050" y="4300600"/>
            <a:ext cx="23487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accent1"/>
                </a:solidFill>
                <a:latin typeface="Lato"/>
                <a:ea typeface="Lato"/>
                <a:cs typeface="Lato"/>
                <a:sym typeface="Lato"/>
              </a:rPr>
              <a:t>Submitted By</a:t>
            </a:r>
            <a:endParaRPr sz="1600">
              <a:solidFill>
                <a:schemeClr val="accent1"/>
              </a:solidFill>
              <a:latin typeface="Lato"/>
              <a:ea typeface="Lato"/>
              <a:cs typeface="Lato"/>
              <a:sym typeface="Lato"/>
            </a:endParaRPr>
          </a:p>
          <a:p>
            <a:pPr indent="0" lvl="0" marL="0" rtl="0" algn="l">
              <a:spcBef>
                <a:spcPts val="0"/>
              </a:spcBef>
              <a:spcAft>
                <a:spcPts val="0"/>
              </a:spcAft>
              <a:buNone/>
            </a:pPr>
            <a:r>
              <a:rPr lang="en" sz="1600">
                <a:solidFill>
                  <a:schemeClr val="accent1"/>
                </a:solidFill>
                <a:latin typeface="Lato"/>
                <a:ea typeface="Lato"/>
                <a:cs typeface="Lato"/>
                <a:sym typeface="Lato"/>
              </a:rPr>
              <a:t>ATHUL P</a:t>
            </a:r>
            <a:endParaRPr sz="1600">
              <a:solidFill>
                <a:schemeClr val="accent1"/>
              </a:solidFill>
              <a:latin typeface="Lato"/>
              <a:ea typeface="Lato"/>
              <a:cs typeface="Lato"/>
              <a:sym typeface="Lato"/>
            </a:endParaRPr>
          </a:p>
        </p:txBody>
      </p:sp>
      <p:pic>
        <p:nvPicPr>
          <p:cNvPr id="139" name="Google Shape;139;p17"/>
          <p:cNvPicPr preferRelativeResize="0"/>
          <p:nvPr/>
        </p:nvPicPr>
        <p:blipFill>
          <a:blip r:embed="rId4">
            <a:alphaModFix/>
          </a:blip>
          <a:stretch>
            <a:fillRect/>
          </a:stretch>
        </p:blipFill>
        <p:spPr>
          <a:xfrm>
            <a:off x="5179700" y="1361975"/>
            <a:ext cx="3471225" cy="2003525"/>
          </a:xfrm>
          <a:prstGeom prst="rect">
            <a:avLst/>
          </a:prstGeom>
          <a:noFill/>
          <a:ln>
            <a:noFill/>
          </a:ln>
        </p:spPr>
      </p:pic>
      <p:pic>
        <p:nvPicPr>
          <p:cNvPr id="140" name="Google Shape;140;p17"/>
          <p:cNvPicPr preferRelativeResize="0"/>
          <p:nvPr/>
        </p:nvPicPr>
        <p:blipFill>
          <a:blip r:embed="rId5">
            <a:alphaModFix/>
          </a:blip>
          <a:stretch>
            <a:fillRect/>
          </a:stretch>
        </p:blipFill>
        <p:spPr>
          <a:xfrm>
            <a:off x="8220925" y="2185675"/>
            <a:ext cx="923075" cy="1644925"/>
          </a:xfrm>
          <a:prstGeom prst="rect">
            <a:avLst/>
          </a:prstGeom>
          <a:noFill/>
          <a:ln>
            <a:noFill/>
          </a:ln>
        </p:spPr>
      </p:pic>
      <p:pic>
        <p:nvPicPr>
          <p:cNvPr descr="Portrait-oriented black smaptphone" id="141" name="Google Shape;141;p17"/>
          <p:cNvPicPr preferRelativeResize="0"/>
          <p:nvPr/>
        </p:nvPicPr>
        <p:blipFill rotWithShape="1">
          <a:blip r:embed="rId6">
            <a:alphaModFix/>
          </a:blip>
          <a:srcRect b="0" l="0" r="19980" t="0"/>
          <a:stretch/>
        </p:blipFill>
        <p:spPr>
          <a:xfrm>
            <a:off x="8220925" y="2069488"/>
            <a:ext cx="923075" cy="1877299"/>
          </a:xfrm>
          <a:prstGeom prst="rect">
            <a:avLst/>
          </a:prstGeom>
          <a:noFill/>
          <a:ln>
            <a:noFill/>
          </a:ln>
          <a:effectLst>
            <a:reflection blurRad="0" dir="0" dist="0" endA="0" endPos="4000" fadeDir="5400012" kx="0" rotWithShape="0" algn="bl" stA="20000" stPos="0" sy="-100000" ky="0"/>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3" name="Shape 193"/>
        <p:cNvGrpSpPr/>
        <p:nvPr/>
      </p:nvGrpSpPr>
      <p:grpSpPr>
        <a:xfrm>
          <a:off x="0" y="0"/>
          <a:ext cx="0" cy="0"/>
          <a:chOff x="0" y="0"/>
          <a:chExt cx="0" cy="0"/>
        </a:xfrm>
      </p:grpSpPr>
      <p:sp>
        <p:nvSpPr>
          <p:cNvPr id="194" name="Google Shape;194;p26"/>
          <p:cNvSpPr txBox="1"/>
          <p:nvPr>
            <p:ph type="title"/>
          </p:nvPr>
        </p:nvSpPr>
        <p:spPr>
          <a:xfrm>
            <a:off x="729450" y="1195175"/>
            <a:ext cx="6083100" cy="6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SVM ? </a:t>
            </a:r>
            <a:r>
              <a:rPr b="0" lang="en" sz="3100">
                <a:solidFill>
                  <a:srgbClr val="000000"/>
                </a:solidFill>
                <a:latin typeface="Arial"/>
                <a:ea typeface="Arial"/>
                <a:cs typeface="Arial"/>
                <a:sym typeface="Arial"/>
              </a:rPr>
              <a:t>🤔</a:t>
            </a:r>
            <a:endParaRPr b="0" sz="3100">
              <a:solidFill>
                <a:srgbClr val="000000"/>
              </a:solidFill>
              <a:latin typeface="Arial"/>
              <a:ea typeface="Arial"/>
              <a:cs typeface="Arial"/>
              <a:sym typeface="Arial"/>
            </a:endParaRPr>
          </a:p>
          <a:p>
            <a:pPr indent="0" lvl="0" marL="0" rtl="0" algn="l">
              <a:spcBef>
                <a:spcPts val="0"/>
              </a:spcBef>
              <a:spcAft>
                <a:spcPts val="0"/>
              </a:spcAft>
              <a:buNone/>
            </a:pPr>
            <a:r>
              <a:t/>
            </a:r>
            <a:endParaRPr/>
          </a:p>
        </p:txBody>
      </p:sp>
      <p:sp>
        <p:nvSpPr>
          <p:cNvPr id="195" name="Google Shape;195;p26"/>
          <p:cNvSpPr txBox="1"/>
          <p:nvPr/>
        </p:nvSpPr>
        <p:spPr>
          <a:xfrm>
            <a:off x="729450" y="1862875"/>
            <a:ext cx="7637100" cy="240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1200">
              <a:solidFill>
                <a:schemeClr val="lt1"/>
              </a:solidFill>
              <a:highlight>
                <a:schemeClr val="dk1"/>
              </a:highlight>
              <a:latin typeface="Lato"/>
              <a:ea typeface="Lato"/>
              <a:cs typeface="Lato"/>
              <a:sym typeface="Lato"/>
            </a:endParaRPr>
          </a:p>
          <a:p>
            <a:pPr indent="0" lvl="0" marL="0" rtl="0" algn="l">
              <a:spcBef>
                <a:spcPts val="0"/>
              </a:spcBef>
              <a:spcAft>
                <a:spcPts val="0"/>
              </a:spcAft>
              <a:buNone/>
            </a:pPr>
            <a:r>
              <a:t/>
            </a:r>
            <a:endParaRPr b="1" sz="1200">
              <a:solidFill>
                <a:schemeClr val="lt1"/>
              </a:solidFill>
              <a:highlight>
                <a:schemeClr val="dk1"/>
              </a:highlight>
              <a:latin typeface="Lato"/>
              <a:ea typeface="Lato"/>
              <a:cs typeface="Lato"/>
              <a:sym typeface="Lato"/>
            </a:endParaRPr>
          </a:p>
          <a:p>
            <a:pPr indent="0" lvl="0" marL="0" rtl="0" algn="l">
              <a:spcBef>
                <a:spcPts val="0"/>
              </a:spcBef>
              <a:spcAft>
                <a:spcPts val="0"/>
              </a:spcAft>
              <a:buNone/>
            </a:pPr>
            <a:r>
              <a:rPr b="1" lang="en" sz="1200">
                <a:solidFill>
                  <a:schemeClr val="lt1"/>
                </a:solidFill>
                <a:highlight>
                  <a:schemeClr val="dk1"/>
                </a:highlight>
                <a:latin typeface="Lato"/>
                <a:ea typeface="Lato"/>
                <a:cs typeface="Lato"/>
                <a:sym typeface="Lato"/>
              </a:rPr>
              <a:t>Support Vector Machine or SVM is one of the most popular Supervised Learning algorithms, which is used for Classification as well as Regression problems. However, primarily, it is used for Classification problems in Machine Learning.</a:t>
            </a:r>
            <a:endParaRPr b="1" sz="1200">
              <a:solidFill>
                <a:schemeClr val="lt1"/>
              </a:solidFill>
              <a:highlight>
                <a:schemeClr val="dk1"/>
              </a:highlight>
              <a:latin typeface="Lato"/>
              <a:ea typeface="Lato"/>
              <a:cs typeface="Lato"/>
              <a:sym typeface="Lato"/>
            </a:endParaRPr>
          </a:p>
          <a:p>
            <a:pPr indent="0" lvl="0" marL="0" rtl="0" algn="l">
              <a:spcBef>
                <a:spcPts val="0"/>
              </a:spcBef>
              <a:spcAft>
                <a:spcPts val="0"/>
              </a:spcAft>
              <a:buNone/>
            </a:pPr>
            <a:r>
              <a:t/>
            </a:r>
            <a:endParaRPr b="1" sz="1200">
              <a:solidFill>
                <a:schemeClr val="lt1"/>
              </a:solidFill>
              <a:highlight>
                <a:schemeClr val="dk1"/>
              </a:highlight>
              <a:latin typeface="Lato"/>
              <a:ea typeface="Lato"/>
              <a:cs typeface="Lato"/>
              <a:sym typeface="Lato"/>
            </a:endParaRPr>
          </a:p>
          <a:p>
            <a:pPr indent="0" lvl="0" marL="0" rtl="0" algn="l">
              <a:spcBef>
                <a:spcPts val="0"/>
              </a:spcBef>
              <a:spcAft>
                <a:spcPts val="0"/>
              </a:spcAft>
              <a:buNone/>
            </a:pPr>
            <a:r>
              <a:rPr b="1" lang="en" sz="1200">
                <a:solidFill>
                  <a:schemeClr val="lt1"/>
                </a:solidFill>
                <a:highlight>
                  <a:schemeClr val="dk1"/>
                </a:highlight>
                <a:latin typeface="Lato"/>
                <a:ea typeface="Lato"/>
                <a:cs typeface="Lato"/>
                <a:sym typeface="Lato"/>
              </a:rPr>
              <a:t>The goal of the SVM algorithm is to create the best line or decision boundary that can segregate n-dimensional space into classes so that we can easily put the new data point in the correct category in the future. This best decision boundary is called a hyperplane.</a:t>
            </a:r>
            <a:endParaRPr b="1" sz="1200">
              <a:solidFill>
                <a:schemeClr val="lt1"/>
              </a:solidFill>
              <a:highlight>
                <a:schemeClr val="dk1"/>
              </a:highlight>
              <a:latin typeface="Lato"/>
              <a:ea typeface="Lato"/>
              <a:cs typeface="Lato"/>
              <a:sym typeface="Lato"/>
            </a:endParaRPr>
          </a:p>
          <a:p>
            <a:pPr indent="0" lvl="0" marL="0" rtl="0" algn="l">
              <a:spcBef>
                <a:spcPts val="0"/>
              </a:spcBef>
              <a:spcAft>
                <a:spcPts val="0"/>
              </a:spcAft>
              <a:buNone/>
            </a:pPr>
            <a:r>
              <a:t/>
            </a:r>
            <a:endParaRPr b="1" sz="1200">
              <a:solidFill>
                <a:schemeClr val="lt1"/>
              </a:solidFill>
              <a:highlight>
                <a:schemeClr val="dk1"/>
              </a:highlight>
              <a:latin typeface="Lato"/>
              <a:ea typeface="Lato"/>
              <a:cs typeface="Lato"/>
              <a:sym typeface="Lato"/>
            </a:endParaRPr>
          </a:p>
          <a:p>
            <a:pPr indent="0" lvl="0" marL="0" rtl="0" algn="l">
              <a:spcBef>
                <a:spcPts val="0"/>
              </a:spcBef>
              <a:spcAft>
                <a:spcPts val="0"/>
              </a:spcAft>
              <a:buNone/>
            </a:pPr>
            <a:r>
              <a:rPr b="1" lang="en" sz="1200">
                <a:solidFill>
                  <a:schemeClr val="lt1"/>
                </a:solidFill>
                <a:highlight>
                  <a:schemeClr val="dk1"/>
                </a:highlight>
                <a:latin typeface="Lato"/>
                <a:ea typeface="Lato"/>
                <a:cs typeface="Lato"/>
                <a:sym typeface="Lato"/>
              </a:rPr>
              <a:t>SVM chooses the extreme points/vectors that help in creating the hyperplane. These extreme cases are called as support vectors, and hence algorithm is termed as Support Vector Machine. </a:t>
            </a:r>
            <a:endParaRPr b="1" sz="1200">
              <a:solidFill>
                <a:schemeClr val="lt1"/>
              </a:solidFill>
              <a:highlight>
                <a:schemeClr val="dk1"/>
              </a:highlight>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7"/>
          <p:cNvSpPr txBox="1"/>
          <p:nvPr>
            <p:ph type="title"/>
          </p:nvPr>
        </p:nvSpPr>
        <p:spPr>
          <a:xfrm>
            <a:off x="729450" y="1322450"/>
            <a:ext cx="1456800" cy="1834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900">
                <a:latin typeface="Lato"/>
                <a:ea typeface="Lato"/>
                <a:cs typeface="Lato"/>
                <a:sym typeface="Lato"/>
              </a:rPr>
              <a:t>Basic</a:t>
            </a:r>
            <a:endParaRPr sz="2900">
              <a:latin typeface="Lato"/>
              <a:ea typeface="Lato"/>
              <a:cs typeface="Lato"/>
              <a:sym typeface="Lato"/>
            </a:endParaRPr>
          </a:p>
          <a:p>
            <a:pPr indent="0" lvl="0" marL="0" rtl="0" algn="l">
              <a:lnSpc>
                <a:spcPct val="115000"/>
              </a:lnSpc>
              <a:spcBef>
                <a:spcPts val="0"/>
              </a:spcBef>
              <a:spcAft>
                <a:spcPts val="0"/>
              </a:spcAft>
              <a:buNone/>
            </a:pPr>
            <a:r>
              <a:rPr lang="en" sz="2900">
                <a:latin typeface="Lato"/>
                <a:ea typeface="Lato"/>
                <a:cs typeface="Lato"/>
                <a:sym typeface="Lato"/>
              </a:rPr>
              <a:t>Idea </a:t>
            </a:r>
            <a:endParaRPr sz="2900">
              <a:latin typeface="Lato"/>
              <a:ea typeface="Lato"/>
              <a:cs typeface="Lato"/>
              <a:sym typeface="Lato"/>
            </a:endParaRPr>
          </a:p>
          <a:p>
            <a:pPr indent="0" lvl="0" marL="0" rtl="0" algn="l">
              <a:lnSpc>
                <a:spcPct val="115000"/>
              </a:lnSpc>
              <a:spcBef>
                <a:spcPts val="0"/>
              </a:spcBef>
              <a:spcAft>
                <a:spcPts val="0"/>
              </a:spcAft>
              <a:buNone/>
            </a:pPr>
            <a:r>
              <a:rPr lang="en" sz="2900">
                <a:latin typeface="Lato"/>
                <a:ea typeface="Lato"/>
                <a:cs typeface="Lato"/>
                <a:sym typeface="Lato"/>
              </a:rPr>
              <a:t>Of</a:t>
            </a:r>
            <a:endParaRPr sz="2900">
              <a:latin typeface="Lato"/>
              <a:ea typeface="Lato"/>
              <a:cs typeface="Lato"/>
              <a:sym typeface="Lato"/>
            </a:endParaRPr>
          </a:p>
          <a:p>
            <a:pPr indent="0" lvl="0" marL="0" rtl="0" algn="l">
              <a:lnSpc>
                <a:spcPct val="115000"/>
              </a:lnSpc>
              <a:spcBef>
                <a:spcPts val="0"/>
              </a:spcBef>
              <a:spcAft>
                <a:spcPts val="0"/>
              </a:spcAft>
              <a:buNone/>
            </a:pPr>
            <a:r>
              <a:rPr lang="en" sz="2900">
                <a:latin typeface="Lato"/>
                <a:ea typeface="Lato"/>
                <a:cs typeface="Lato"/>
                <a:sym typeface="Lato"/>
              </a:rPr>
              <a:t>SVM</a:t>
            </a:r>
            <a:endParaRPr sz="2900">
              <a:latin typeface="Lato"/>
              <a:ea typeface="Lato"/>
              <a:cs typeface="Lato"/>
              <a:sym typeface="Lato"/>
            </a:endParaRPr>
          </a:p>
          <a:p>
            <a:pPr indent="0" lvl="0" marL="0" rtl="0" algn="l">
              <a:lnSpc>
                <a:spcPct val="115000"/>
              </a:lnSpc>
              <a:spcBef>
                <a:spcPts val="0"/>
              </a:spcBef>
              <a:spcAft>
                <a:spcPts val="0"/>
              </a:spcAft>
              <a:buNone/>
            </a:pPr>
            <a:r>
              <a:rPr b="0" lang="en" sz="2900">
                <a:solidFill>
                  <a:srgbClr val="000000"/>
                </a:solidFill>
                <a:latin typeface="Arial"/>
                <a:ea typeface="Arial"/>
                <a:cs typeface="Arial"/>
                <a:sym typeface="Arial"/>
              </a:rPr>
              <a:t>🧐 </a:t>
            </a:r>
            <a:r>
              <a:rPr b="0" lang="en" sz="3600">
                <a:latin typeface="Arial"/>
                <a:ea typeface="Arial"/>
                <a:cs typeface="Arial"/>
                <a:sym typeface="Arial"/>
              </a:rPr>
              <a:t>!</a:t>
            </a:r>
            <a:endParaRPr b="0" sz="3600">
              <a:latin typeface="Arial"/>
              <a:ea typeface="Arial"/>
              <a:cs typeface="Arial"/>
              <a:sym typeface="Arial"/>
            </a:endParaRPr>
          </a:p>
          <a:p>
            <a:pPr indent="0" lvl="0" marL="0" rtl="0" algn="l">
              <a:spcBef>
                <a:spcPts val="0"/>
              </a:spcBef>
              <a:spcAft>
                <a:spcPts val="0"/>
              </a:spcAft>
              <a:buNone/>
            </a:pPr>
            <a:r>
              <a:t/>
            </a:r>
            <a:endParaRPr sz="2400"/>
          </a:p>
        </p:txBody>
      </p:sp>
      <p:pic>
        <p:nvPicPr>
          <p:cNvPr id="201" name="Google Shape;201;p27"/>
          <p:cNvPicPr preferRelativeResize="0"/>
          <p:nvPr/>
        </p:nvPicPr>
        <p:blipFill>
          <a:blip r:embed="rId3">
            <a:alphaModFix/>
          </a:blip>
          <a:stretch>
            <a:fillRect/>
          </a:stretch>
        </p:blipFill>
        <p:spPr>
          <a:xfrm>
            <a:off x="2683325" y="1006925"/>
            <a:ext cx="5517250" cy="36539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8"/>
          <p:cNvSpPr txBox="1"/>
          <p:nvPr>
            <p:ph type="title"/>
          </p:nvPr>
        </p:nvSpPr>
        <p:spPr>
          <a:xfrm>
            <a:off x="729450" y="1322450"/>
            <a:ext cx="1629000" cy="177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a:t>
            </a:r>
            <a:endParaRPr/>
          </a:p>
          <a:p>
            <a:pPr indent="0" lvl="0" marL="0" rtl="0" algn="l">
              <a:spcBef>
                <a:spcPts val="0"/>
              </a:spcBef>
              <a:spcAft>
                <a:spcPts val="0"/>
              </a:spcAft>
              <a:buNone/>
            </a:pPr>
            <a:r>
              <a:rPr lang="en"/>
              <a:t>SVM</a:t>
            </a:r>
            <a:endParaRPr/>
          </a:p>
          <a:p>
            <a:pPr indent="0" lvl="0" marL="0" rtl="0" algn="l">
              <a:spcBef>
                <a:spcPts val="0"/>
              </a:spcBef>
              <a:spcAft>
                <a:spcPts val="0"/>
              </a:spcAft>
              <a:buNone/>
            </a:pPr>
            <a:r>
              <a:rPr lang="en"/>
              <a:t>works ?</a:t>
            </a:r>
            <a:endParaRPr/>
          </a:p>
        </p:txBody>
      </p:sp>
      <p:pic>
        <p:nvPicPr>
          <p:cNvPr id="207" name="Google Shape;207;p28"/>
          <p:cNvPicPr preferRelativeResize="0"/>
          <p:nvPr/>
        </p:nvPicPr>
        <p:blipFill>
          <a:blip r:embed="rId3">
            <a:alphaModFix/>
          </a:blip>
          <a:stretch>
            <a:fillRect/>
          </a:stretch>
        </p:blipFill>
        <p:spPr>
          <a:xfrm>
            <a:off x="3789900" y="819150"/>
            <a:ext cx="4257675" cy="3505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9"/>
          <p:cNvSpPr txBox="1"/>
          <p:nvPr>
            <p:ph type="title"/>
          </p:nvPr>
        </p:nvSpPr>
        <p:spPr>
          <a:xfrm>
            <a:off x="729450" y="1322450"/>
            <a:ext cx="1973700" cy="227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latin typeface="Lato Black"/>
                <a:ea typeface="Lato Black"/>
                <a:cs typeface="Lato Black"/>
                <a:sym typeface="Lato Black"/>
              </a:rPr>
              <a:t>Isn’t</a:t>
            </a:r>
            <a:endParaRPr b="0">
              <a:latin typeface="Lato Black"/>
              <a:ea typeface="Lato Black"/>
              <a:cs typeface="Lato Black"/>
              <a:sym typeface="Lato Black"/>
            </a:endParaRPr>
          </a:p>
          <a:p>
            <a:pPr indent="0" lvl="0" marL="0" rtl="0" algn="l">
              <a:spcBef>
                <a:spcPts val="0"/>
              </a:spcBef>
              <a:spcAft>
                <a:spcPts val="0"/>
              </a:spcAft>
              <a:buNone/>
            </a:pPr>
            <a:r>
              <a:rPr b="0" lang="en">
                <a:latin typeface="Lato Black"/>
                <a:ea typeface="Lato Black"/>
                <a:cs typeface="Lato Black"/>
                <a:sym typeface="Lato Black"/>
              </a:rPr>
              <a:t>This</a:t>
            </a:r>
            <a:endParaRPr b="0">
              <a:latin typeface="Lato Black"/>
              <a:ea typeface="Lato Black"/>
              <a:cs typeface="Lato Black"/>
              <a:sym typeface="Lato Black"/>
            </a:endParaRPr>
          </a:p>
          <a:p>
            <a:pPr indent="0" lvl="0" marL="0" rtl="0" algn="l">
              <a:spcBef>
                <a:spcPts val="0"/>
              </a:spcBef>
              <a:spcAft>
                <a:spcPts val="0"/>
              </a:spcAft>
              <a:buNone/>
            </a:pPr>
            <a:r>
              <a:rPr b="0" lang="en">
                <a:latin typeface="Lato Black"/>
                <a:ea typeface="Lato Black"/>
                <a:cs typeface="Lato Black"/>
                <a:sym typeface="Lato Black"/>
              </a:rPr>
              <a:t>Possible </a:t>
            </a:r>
            <a:endParaRPr b="0">
              <a:latin typeface="Lato Black"/>
              <a:ea typeface="Lato Black"/>
              <a:cs typeface="Lato Black"/>
              <a:sym typeface="Lato Black"/>
            </a:endParaRPr>
          </a:p>
          <a:p>
            <a:pPr indent="0" lvl="0" marL="0" rtl="0" algn="l">
              <a:spcBef>
                <a:spcPts val="0"/>
              </a:spcBef>
              <a:spcAft>
                <a:spcPts val="0"/>
              </a:spcAft>
              <a:buNone/>
            </a:pPr>
            <a:r>
              <a:rPr b="0" lang="en">
                <a:latin typeface="Lato Black"/>
                <a:ea typeface="Lato Black"/>
                <a:cs typeface="Lato Black"/>
                <a:sym typeface="Lato Black"/>
              </a:rPr>
              <a:t>? </a:t>
            </a:r>
            <a:r>
              <a:rPr b="0" lang="en" sz="3100">
                <a:solidFill>
                  <a:srgbClr val="000000"/>
                </a:solidFill>
                <a:latin typeface="Arial"/>
                <a:ea typeface="Arial"/>
                <a:cs typeface="Arial"/>
                <a:sym typeface="Arial"/>
              </a:rPr>
              <a:t>🤔</a:t>
            </a:r>
            <a:endParaRPr b="0">
              <a:latin typeface="Lato Black"/>
              <a:ea typeface="Lato Black"/>
              <a:cs typeface="Lato Black"/>
              <a:sym typeface="Lato Black"/>
            </a:endParaRPr>
          </a:p>
        </p:txBody>
      </p:sp>
      <p:pic>
        <p:nvPicPr>
          <p:cNvPr id="213" name="Google Shape;213;p29"/>
          <p:cNvPicPr preferRelativeResize="0"/>
          <p:nvPr/>
        </p:nvPicPr>
        <p:blipFill>
          <a:blip r:embed="rId3">
            <a:alphaModFix/>
          </a:blip>
          <a:stretch>
            <a:fillRect/>
          </a:stretch>
        </p:blipFill>
        <p:spPr>
          <a:xfrm>
            <a:off x="3336350" y="732975"/>
            <a:ext cx="4457700" cy="37623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0"/>
          <p:cNvSpPr txBox="1"/>
          <p:nvPr>
            <p:ph type="title"/>
          </p:nvPr>
        </p:nvSpPr>
        <p:spPr>
          <a:xfrm>
            <a:off x="729450" y="1322450"/>
            <a:ext cx="16110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latin typeface="Lato Black"/>
                <a:ea typeface="Lato Black"/>
                <a:cs typeface="Lato Black"/>
                <a:sym typeface="Lato Black"/>
              </a:rPr>
              <a:t>The</a:t>
            </a:r>
            <a:endParaRPr b="0">
              <a:latin typeface="Lato Black"/>
              <a:ea typeface="Lato Black"/>
              <a:cs typeface="Lato Black"/>
              <a:sym typeface="Lato Black"/>
            </a:endParaRPr>
          </a:p>
          <a:p>
            <a:pPr indent="0" lvl="0" marL="0" rtl="0" algn="l">
              <a:spcBef>
                <a:spcPts val="0"/>
              </a:spcBef>
              <a:spcAft>
                <a:spcPts val="0"/>
              </a:spcAft>
              <a:buNone/>
            </a:pPr>
            <a:r>
              <a:rPr b="0" lang="en">
                <a:latin typeface="Lato Black"/>
                <a:ea typeface="Lato Black"/>
                <a:cs typeface="Lato Black"/>
                <a:sym typeface="Lato Black"/>
              </a:rPr>
              <a:t>Correct</a:t>
            </a:r>
            <a:endParaRPr b="0">
              <a:latin typeface="Lato Black"/>
              <a:ea typeface="Lato Black"/>
              <a:cs typeface="Lato Black"/>
              <a:sym typeface="Lato Black"/>
            </a:endParaRPr>
          </a:p>
          <a:p>
            <a:pPr indent="0" lvl="0" marL="0" rtl="0" algn="l">
              <a:spcBef>
                <a:spcPts val="0"/>
              </a:spcBef>
              <a:spcAft>
                <a:spcPts val="0"/>
              </a:spcAft>
              <a:buNone/>
            </a:pPr>
            <a:r>
              <a:rPr b="0" lang="en">
                <a:latin typeface="Lato Black"/>
                <a:ea typeface="Lato Black"/>
                <a:cs typeface="Lato Black"/>
                <a:sym typeface="Lato Black"/>
              </a:rPr>
              <a:t>Way !</a:t>
            </a:r>
            <a:endParaRPr b="0">
              <a:latin typeface="Lato Black"/>
              <a:ea typeface="Lato Black"/>
              <a:cs typeface="Lato Black"/>
              <a:sym typeface="Lato Black"/>
            </a:endParaRPr>
          </a:p>
          <a:p>
            <a:pPr indent="0" lvl="0" marL="0" rtl="0" algn="l">
              <a:spcBef>
                <a:spcPts val="0"/>
              </a:spcBef>
              <a:spcAft>
                <a:spcPts val="0"/>
              </a:spcAft>
              <a:buNone/>
            </a:pPr>
            <a:r>
              <a:t/>
            </a:r>
            <a:endParaRPr b="0">
              <a:latin typeface="Lato Black"/>
              <a:ea typeface="Lato Black"/>
              <a:cs typeface="Lato Black"/>
              <a:sym typeface="Lato Black"/>
            </a:endParaRPr>
          </a:p>
        </p:txBody>
      </p:sp>
      <p:pic>
        <p:nvPicPr>
          <p:cNvPr id="219" name="Google Shape;219;p30"/>
          <p:cNvPicPr preferRelativeResize="0"/>
          <p:nvPr/>
        </p:nvPicPr>
        <p:blipFill>
          <a:blip r:embed="rId3">
            <a:alphaModFix/>
          </a:blip>
          <a:stretch>
            <a:fillRect/>
          </a:stretch>
        </p:blipFill>
        <p:spPr>
          <a:xfrm>
            <a:off x="3318350" y="714375"/>
            <a:ext cx="4572000" cy="3714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1"/>
          <p:cNvSpPr txBox="1"/>
          <p:nvPr>
            <p:ph type="title"/>
          </p:nvPr>
        </p:nvSpPr>
        <p:spPr>
          <a:xfrm>
            <a:off x="729450" y="1322450"/>
            <a:ext cx="76884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Deployment</a:t>
            </a:r>
            <a:endParaRPr>
              <a:latin typeface="Lato"/>
              <a:ea typeface="Lato"/>
              <a:cs typeface="Lato"/>
              <a:sym typeface="Lato"/>
            </a:endParaRPr>
          </a:p>
        </p:txBody>
      </p:sp>
      <p:sp>
        <p:nvSpPr>
          <p:cNvPr id="225" name="Google Shape;225;p31"/>
          <p:cNvSpPr txBox="1"/>
          <p:nvPr/>
        </p:nvSpPr>
        <p:spPr>
          <a:xfrm>
            <a:off x="844375" y="2296300"/>
            <a:ext cx="74553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The project is deployed in a deployment platform called streamlit cloud.</a:t>
            </a:r>
            <a:endParaRPr>
              <a:solidFill>
                <a:schemeClr val="lt1"/>
              </a:solidFill>
              <a:latin typeface="Lato"/>
              <a:ea typeface="Lato"/>
              <a:cs typeface="Lato"/>
              <a:sym typeface="Lato"/>
            </a:endParaRPr>
          </a:p>
          <a:p>
            <a:pPr indent="0" lvl="0" marL="0" rtl="0" algn="l">
              <a:spcBef>
                <a:spcPts val="0"/>
              </a:spcBef>
              <a:spcAft>
                <a:spcPts val="0"/>
              </a:spcAft>
              <a:buNone/>
            </a:pPr>
            <a:r>
              <a:rPr lang="en">
                <a:solidFill>
                  <a:schemeClr val="lt1"/>
                </a:solidFill>
                <a:latin typeface="Lato"/>
                <a:ea typeface="Lato"/>
                <a:cs typeface="Lato"/>
                <a:sym typeface="Lato"/>
              </a:rPr>
              <a:t>Streamlit cloud is an open source deploying platform for the streamlit apps.</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
                <a:solidFill>
                  <a:schemeClr val="lt1"/>
                </a:solidFill>
                <a:latin typeface="Lato"/>
                <a:ea typeface="Lato"/>
                <a:cs typeface="Lato"/>
                <a:sym typeface="Lato"/>
              </a:rPr>
              <a:t>So that it can be accessed from any device using the link provided by the streamlit cloud</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
                <a:solidFill>
                  <a:schemeClr val="lt1"/>
                </a:solidFill>
                <a:latin typeface="Lato"/>
                <a:ea typeface="Lato"/>
                <a:cs typeface="Lato"/>
                <a:sym typeface="Lato"/>
              </a:rPr>
              <a:t>Link : https://athulpreman-ml-heart-attack-prediction-home-xqztks.streamlit.app/</a:t>
            </a:r>
            <a:endParaRPr>
              <a:solidFill>
                <a:schemeClr val="l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2"/>
          <p:cNvSpPr txBox="1"/>
          <p:nvPr>
            <p:ph type="title"/>
          </p:nvPr>
        </p:nvSpPr>
        <p:spPr>
          <a:xfrm>
            <a:off x="727800" y="1328350"/>
            <a:ext cx="7688400" cy="60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Dataset</a:t>
            </a:r>
            <a:endParaRPr>
              <a:latin typeface="Lato"/>
              <a:ea typeface="Lato"/>
              <a:cs typeface="Lato"/>
              <a:sym typeface="Lato"/>
            </a:endParaRPr>
          </a:p>
        </p:txBody>
      </p:sp>
      <p:sp>
        <p:nvSpPr>
          <p:cNvPr id="231" name="Google Shape;231;p32"/>
          <p:cNvSpPr txBox="1"/>
          <p:nvPr/>
        </p:nvSpPr>
        <p:spPr>
          <a:xfrm>
            <a:off x="5169225" y="2131525"/>
            <a:ext cx="2976000" cy="24558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1200"/>
              </a:spcBef>
              <a:spcAft>
                <a:spcPts val="0"/>
              </a:spcAft>
              <a:buClr>
                <a:schemeClr val="lt1"/>
              </a:buClr>
              <a:buSzPts val="1300"/>
              <a:buFont typeface="Times New Roman"/>
              <a:buChar char="●"/>
            </a:pPr>
            <a:r>
              <a:rPr lang="en" sz="1300">
                <a:solidFill>
                  <a:schemeClr val="lt1"/>
                </a:solidFill>
                <a:latin typeface="Times New Roman"/>
                <a:ea typeface="Times New Roman"/>
                <a:cs typeface="Times New Roman"/>
                <a:sym typeface="Times New Roman"/>
              </a:rPr>
              <a:t>Age</a:t>
            </a:r>
            <a:endParaRPr sz="1300">
              <a:solidFill>
                <a:schemeClr val="lt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lt1"/>
              </a:buClr>
              <a:buSzPts val="1300"/>
              <a:buFont typeface="Times New Roman"/>
              <a:buChar char="●"/>
            </a:pPr>
            <a:r>
              <a:rPr lang="en" sz="1300">
                <a:solidFill>
                  <a:schemeClr val="lt1"/>
                </a:solidFill>
                <a:latin typeface="Times New Roman"/>
                <a:ea typeface="Times New Roman"/>
                <a:cs typeface="Times New Roman"/>
                <a:sym typeface="Times New Roman"/>
              </a:rPr>
              <a:t>Sex</a:t>
            </a:r>
            <a:endParaRPr sz="1300">
              <a:solidFill>
                <a:schemeClr val="lt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lt1"/>
              </a:buClr>
              <a:buSzPts val="1300"/>
              <a:buFont typeface="Times New Roman"/>
              <a:buChar char="●"/>
            </a:pPr>
            <a:r>
              <a:rPr lang="en" sz="1300">
                <a:solidFill>
                  <a:schemeClr val="lt1"/>
                </a:solidFill>
                <a:latin typeface="Times New Roman"/>
                <a:ea typeface="Times New Roman"/>
                <a:cs typeface="Times New Roman"/>
                <a:sym typeface="Times New Roman"/>
              </a:rPr>
              <a:t>Chest pain type</a:t>
            </a:r>
            <a:endParaRPr sz="1300">
              <a:solidFill>
                <a:schemeClr val="lt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lt1"/>
              </a:buClr>
              <a:buSzPts val="1300"/>
              <a:buFont typeface="Times New Roman"/>
              <a:buChar char="●"/>
            </a:pPr>
            <a:r>
              <a:rPr lang="en" sz="1300">
                <a:solidFill>
                  <a:schemeClr val="lt1"/>
                </a:solidFill>
                <a:latin typeface="Times New Roman"/>
                <a:ea typeface="Times New Roman"/>
                <a:cs typeface="Times New Roman"/>
                <a:sym typeface="Times New Roman"/>
              </a:rPr>
              <a:t>Resting blood pressure</a:t>
            </a:r>
            <a:endParaRPr sz="1300">
              <a:solidFill>
                <a:schemeClr val="lt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lt1"/>
              </a:buClr>
              <a:buSzPts val="1300"/>
              <a:buFont typeface="Times New Roman"/>
              <a:buChar char="●"/>
            </a:pPr>
            <a:r>
              <a:rPr lang="en" sz="1300">
                <a:solidFill>
                  <a:schemeClr val="lt1"/>
                </a:solidFill>
                <a:latin typeface="Times New Roman"/>
                <a:ea typeface="Times New Roman"/>
                <a:cs typeface="Times New Roman"/>
                <a:sym typeface="Times New Roman"/>
              </a:rPr>
              <a:t>Cholesterol</a:t>
            </a:r>
            <a:endParaRPr sz="1300">
              <a:solidFill>
                <a:schemeClr val="lt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lt1"/>
              </a:buClr>
              <a:buSzPts val="1300"/>
              <a:buFont typeface="Times New Roman"/>
              <a:buChar char="●"/>
            </a:pPr>
            <a:r>
              <a:rPr lang="en" sz="1300">
                <a:solidFill>
                  <a:schemeClr val="lt1"/>
                </a:solidFill>
                <a:latin typeface="Times New Roman"/>
                <a:ea typeface="Times New Roman"/>
                <a:cs typeface="Times New Roman"/>
                <a:sym typeface="Times New Roman"/>
              </a:rPr>
              <a:t>Fasting blood sugar</a:t>
            </a:r>
            <a:endParaRPr sz="1300">
              <a:solidFill>
                <a:schemeClr val="lt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lt1"/>
              </a:buClr>
              <a:buSzPts val="1300"/>
              <a:buFont typeface="Times New Roman"/>
              <a:buChar char="●"/>
            </a:pPr>
            <a:r>
              <a:rPr lang="en" sz="1300">
                <a:solidFill>
                  <a:schemeClr val="lt1"/>
                </a:solidFill>
                <a:latin typeface="Times New Roman"/>
                <a:ea typeface="Times New Roman"/>
                <a:cs typeface="Times New Roman"/>
                <a:sym typeface="Times New Roman"/>
              </a:rPr>
              <a:t>Abnormality in ECG(y/n)</a:t>
            </a:r>
            <a:endParaRPr sz="1300">
              <a:solidFill>
                <a:schemeClr val="lt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lt1"/>
              </a:buClr>
              <a:buSzPts val="1300"/>
              <a:buFont typeface="Times New Roman"/>
              <a:buChar char="●"/>
            </a:pPr>
            <a:r>
              <a:rPr lang="en" sz="1300">
                <a:solidFill>
                  <a:schemeClr val="lt1"/>
                </a:solidFill>
                <a:latin typeface="Times New Roman"/>
                <a:ea typeface="Times New Roman"/>
                <a:cs typeface="Times New Roman"/>
                <a:sym typeface="Times New Roman"/>
              </a:rPr>
              <a:t>Maximum heart rate achieved</a:t>
            </a:r>
            <a:endParaRPr sz="1300">
              <a:solidFill>
                <a:schemeClr val="lt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lt1"/>
              </a:buClr>
              <a:buSzPts val="1300"/>
              <a:buFont typeface="Times New Roman"/>
              <a:buChar char="●"/>
            </a:pPr>
            <a:r>
              <a:rPr lang="en" sz="1300">
                <a:solidFill>
                  <a:schemeClr val="lt1"/>
                </a:solidFill>
                <a:latin typeface="Times New Roman"/>
                <a:ea typeface="Times New Roman"/>
                <a:cs typeface="Times New Roman"/>
                <a:sym typeface="Times New Roman"/>
              </a:rPr>
              <a:t>Regularly exercise(y/n)</a:t>
            </a:r>
            <a:endParaRPr sz="1300">
              <a:solidFill>
                <a:schemeClr val="lt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lt1"/>
              </a:buClr>
              <a:buSzPts val="1300"/>
              <a:buFont typeface="Times New Roman"/>
              <a:buChar char="●"/>
            </a:pPr>
            <a:r>
              <a:rPr lang="en" sz="1300">
                <a:solidFill>
                  <a:schemeClr val="lt1"/>
                </a:solidFill>
                <a:latin typeface="Times New Roman"/>
                <a:ea typeface="Times New Roman"/>
                <a:cs typeface="Times New Roman"/>
                <a:sym typeface="Times New Roman"/>
              </a:rPr>
              <a:t>Any major vessel damaged(count)</a:t>
            </a:r>
            <a:endParaRPr sz="1300">
              <a:solidFill>
                <a:schemeClr val="lt1"/>
              </a:solidFill>
              <a:latin typeface="Lato"/>
              <a:ea typeface="Lato"/>
              <a:cs typeface="Lato"/>
              <a:sym typeface="Lato"/>
            </a:endParaRPr>
          </a:p>
        </p:txBody>
      </p:sp>
      <p:sp>
        <p:nvSpPr>
          <p:cNvPr id="232" name="Google Shape;232;p32"/>
          <p:cNvSpPr txBox="1"/>
          <p:nvPr/>
        </p:nvSpPr>
        <p:spPr>
          <a:xfrm>
            <a:off x="727800" y="2347775"/>
            <a:ext cx="3326100" cy="1613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sz="1300">
                <a:solidFill>
                  <a:schemeClr val="lt1"/>
                </a:solidFill>
                <a:latin typeface="Lato"/>
                <a:ea typeface="Lato"/>
                <a:cs typeface="Lato"/>
                <a:sym typeface="Lato"/>
              </a:rPr>
              <a:t>The dataset used is a csv file which has the records of 344 heart patients. </a:t>
            </a:r>
            <a:endParaRPr sz="1300">
              <a:solidFill>
                <a:schemeClr val="lt1"/>
              </a:solidFill>
              <a:latin typeface="Lato"/>
              <a:ea typeface="Lato"/>
              <a:cs typeface="Lato"/>
              <a:sym typeface="Lato"/>
            </a:endParaRPr>
          </a:p>
          <a:p>
            <a:pPr indent="0" lvl="0" marL="0" rtl="0" algn="l">
              <a:lnSpc>
                <a:spcPct val="115000"/>
              </a:lnSpc>
              <a:spcBef>
                <a:spcPts val="1200"/>
              </a:spcBef>
              <a:spcAft>
                <a:spcPts val="0"/>
              </a:spcAft>
              <a:buNone/>
            </a:pPr>
            <a:r>
              <a:rPr lang="en" sz="1300">
                <a:solidFill>
                  <a:schemeClr val="lt1"/>
                </a:solidFill>
                <a:latin typeface="Lato"/>
                <a:ea typeface="Lato"/>
                <a:cs typeface="Lato"/>
                <a:sym typeface="Lato"/>
              </a:rPr>
              <a:t>The dataset has the following details of the heart patients.</a:t>
            </a:r>
            <a:endParaRPr sz="1300">
              <a:solidFill>
                <a:schemeClr val="lt1"/>
              </a:solidFill>
              <a:latin typeface="Lato"/>
              <a:ea typeface="Lato"/>
              <a:cs typeface="Lato"/>
              <a:sym typeface="Lato"/>
            </a:endParaRPr>
          </a:p>
          <a:p>
            <a:pPr indent="0" lvl="0" marL="0" rtl="0" algn="l">
              <a:lnSpc>
                <a:spcPct val="115000"/>
              </a:lnSpc>
              <a:spcBef>
                <a:spcPts val="1200"/>
              </a:spcBef>
              <a:spcAft>
                <a:spcPts val="1200"/>
              </a:spcAft>
              <a:buNone/>
            </a:pPr>
            <a:r>
              <a:t/>
            </a:r>
            <a:endParaRPr sz="1300">
              <a:solidFill>
                <a:schemeClr val="lt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6" name="Shape 236"/>
        <p:cNvGrpSpPr/>
        <p:nvPr/>
      </p:nvGrpSpPr>
      <p:grpSpPr>
        <a:xfrm>
          <a:off x="0" y="0"/>
          <a:ext cx="0" cy="0"/>
          <a:chOff x="0" y="0"/>
          <a:chExt cx="0" cy="0"/>
        </a:xfrm>
      </p:grpSpPr>
      <p:sp>
        <p:nvSpPr>
          <p:cNvPr id="237" name="Google Shape;237;p33"/>
          <p:cNvSpPr txBox="1"/>
          <p:nvPr>
            <p:ph type="title"/>
          </p:nvPr>
        </p:nvSpPr>
        <p:spPr>
          <a:xfrm>
            <a:off x="729450" y="1322450"/>
            <a:ext cx="7688400" cy="73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Sample Data</a:t>
            </a:r>
            <a:endParaRPr>
              <a:latin typeface="Lato"/>
              <a:ea typeface="Lato"/>
              <a:cs typeface="Lato"/>
              <a:sym typeface="Lato"/>
            </a:endParaRPr>
          </a:p>
        </p:txBody>
      </p:sp>
      <p:pic>
        <p:nvPicPr>
          <p:cNvPr id="238" name="Google Shape;238;p33"/>
          <p:cNvPicPr preferRelativeResize="0"/>
          <p:nvPr/>
        </p:nvPicPr>
        <p:blipFill>
          <a:blip r:embed="rId3">
            <a:alphaModFix/>
          </a:blip>
          <a:stretch>
            <a:fillRect/>
          </a:stretch>
        </p:blipFill>
        <p:spPr>
          <a:xfrm>
            <a:off x="294225" y="2242050"/>
            <a:ext cx="8697375" cy="1772200"/>
          </a:xfrm>
          <a:prstGeom prst="rect">
            <a:avLst/>
          </a:prstGeom>
          <a:noFill/>
          <a:ln>
            <a:noFill/>
          </a:ln>
        </p:spPr>
      </p:pic>
      <p:sp>
        <p:nvSpPr>
          <p:cNvPr id="239" name="Google Shape;239;p33"/>
          <p:cNvSpPr txBox="1"/>
          <p:nvPr/>
        </p:nvSpPr>
        <p:spPr>
          <a:xfrm>
            <a:off x="651175" y="914950"/>
            <a:ext cx="47643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latin typeface="Lato"/>
                <a:ea typeface="Lato"/>
                <a:cs typeface="Lato"/>
                <a:sym typeface="Lato"/>
              </a:rPr>
              <a:t>Sample Data</a:t>
            </a:r>
            <a:endParaRPr b="1" sz="3000">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4"/>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Analytics</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Of Dataset</a:t>
            </a:r>
            <a:endParaRPr>
              <a:latin typeface="Lato"/>
              <a:ea typeface="Lato"/>
              <a:cs typeface="Lato"/>
              <a:sym typeface="Lato"/>
            </a:endParaRPr>
          </a:p>
          <a:p>
            <a:pPr indent="0" lvl="0" marL="0" rtl="0" algn="l">
              <a:spcBef>
                <a:spcPts val="0"/>
              </a:spcBef>
              <a:spcAft>
                <a:spcPts val="0"/>
              </a:spcAft>
              <a:buNone/>
            </a:pPr>
            <a:r>
              <a:rPr b="0" lang="en"/>
              <a:t>01</a:t>
            </a:r>
            <a:endParaRPr>
              <a:latin typeface="Lato"/>
              <a:ea typeface="Lato"/>
              <a:cs typeface="Lato"/>
              <a:sym typeface="Lato"/>
            </a:endParaRPr>
          </a:p>
        </p:txBody>
      </p:sp>
      <p:sp>
        <p:nvSpPr>
          <p:cNvPr id="245" name="Google Shape;245;p34"/>
          <p:cNvSpPr txBox="1"/>
          <p:nvPr>
            <p:ph idx="1" type="subTitle"/>
          </p:nvPr>
        </p:nvSpPr>
        <p:spPr>
          <a:xfrm>
            <a:off x="724950" y="3313925"/>
            <a:ext cx="33009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300"/>
              <a:t>A good analytics provide a good insight about the data.</a:t>
            </a:r>
            <a:endParaRPr sz="1300"/>
          </a:p>
        </p:txBody>
      </p:sp>
      <p:pic>
        <p:nvPicPr>
          <p:cNvPr id="246" name="Google Shape;246;p34"/>
          <p:cNvPicPr preferRelativeResize="0"/>
          <p:nvPr/>
        </p:nvPicPr>
        <p:blipFill>
          <a:blip r:embed="rId3">
            <a:alphaModFix/>
          </a:blip>
          <a:stretch>
            <a:fillRect/>
          </a:stretch>
        </p:blipFill>
        <p:spPr>
          <a:xfrm>
            <a:off x="4908438" y="161475"/>
            <a:ext cx="3495675" cy="2476500"/>
          </a:xfrm>
          <a:prstGeom prst="rect">
            <a:avLst/>
          </a:prstGeom>
          <a:noFill/>
          <a:ln>
            <a:noFill/>
          </a:ln>
        </p:spPr>
      </p:pic>
      <p:pic>
        <p:nvPicPr>
          <p:cNvPr id="247" name="Google Shape;247;p34"/>
          <p:cNvPicPr preferRelativeResize="0"/>
          <p:nvPr/>
        </p:nvPicPr>
        <p:blipFill>
          <a:blip r:embed="rId4">
            <a:alphaModFix/>
          </a:blip>
          <a:stretch>
            <a:fillRect/>
          </a:stretch>
        </p:blipFill>
        <p:spPr>
          <a:xfrm>
            <a:off x="4699800" y="2637975"/>
            <a:ext cx="3704325" cy="23785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5"/>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Analytics</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Of Dataset</a:t>
            </a:r>
            <a:endParaRPr>
              <a:latin typeface="Lato"/>
              <a:ea typeface="Lato"/>
              <a:cs typeface="Lato"/>
              <a:sym typeface="Lato"/>
            </a:endParaRPr>
          </a:p>
          <a:p>
            <a:pPr indent="0" lvl="0" marL="0" rtl="0" algn="l">
              <a:spcBef>
                <a:spcPts val="0"/>
              </a:spcBef>
              <a:spcAft>
                <a:spcPts val="0"/>
              </a:spcAft>
              <a:buNone/>
            </a:pPr>
            <a:r>
              <a:rPr b="0" lang="en"/>
              <a:t>02</a:t>
            </a:r>
            <a:endParaRPr b="0">
              <a:latin typeface="Courier New"/>
              <a:ea typeface="Courier New"/>
              <a:cs typeface="Courier New"/>
              <a:sym typeface="Courier New"/>
            </a:endParaRPr>
          </a:p>
        </p:txBody>
      </p:sp>
      <p:sp>
        <p:nvSpPr>
          <p:cNvPr id="253" name="Google Shape;253;p35"/>
          <p:cNvSpPr txBox="1"/>
          <p:nvPr>
            <p:ph idx="1" type="subTitle"/>
          </p:nvPr>
        </p:nvSpPr>
        <p:spPr>
          <a:xfrm>
            <a:off x="724950" y="3313925"/>
            <a:ext cx="33009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300"/>
              <a:t>A good analytics provide a good insight about the data.</a:t>
            </a:r>
            <a:endParaRPr sz="1300"/>
          </a:p>
        </p:txBody>
      </p:sp>
      <p:pic>
        <p:nvPicPr>
          <p:cNvPr id="254" name="Google Shape;254;p35"/>
          <p:cNvPicPr preferRelativeResize="0"/>
          <p:nvPr/>
        </p:nvPicPr>
        <p:blipFill>
          <a:blip r:embed="rId3">
            <a:alphaModFix/>
          </a:blip>
          <a:stretch>
            <a:fillRect/>
          </a:stretch>
        </p:blipFill>
        <p:spPr>
          <a:xfrm>
            <a:off x="4706925" y="134250"/>
            <a:ext cx="3752850" cy="2476500"/>
          </a:xfrm>
          <a:prstGeom prst="rect">
            <a:avLst/>
          </a:prstGeom>
          <a:noFill/>
          <a:ln>
            <a:noFill/>
          </a:ln>
        </p:spPr>
      </p:pic>
      <p:pic>
        <p:nvPicPr>
          <p:cNvPr id="255" name="Google Shape;255;p35"/>
          <p:cNvPicPr preferRelativeResize="0"/>
          <p:nvPr/>
        </p:nvPicPr>
        <p:blipFill>
          <a:blip r:embed="rId4">
            <a:alphaModFix/>
          </a:blip>
          <a:stretch>
            <a:fillRect/>
          </a:stretch>
        </p:blipFill>
        <p:spPr>
          <a:xfrm>
            <a:off x="4706925" y="2719600"/>
            <a:ext cx="3752850" cy="2209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45" name="Shape 145"/>
        <p:cNvGrpSpPr/>
        <p:nvPr/>
      </p:nvGrpSpPr>
      <p:grpSpPr>
        <a:xfrm>
          <a:off x="0" y="0"/>
          <a:ext cx="0" cy="0"/>
          <a:chOff x="0" y="0"/>
          <a:chExt cx="0" cy="0"/>
        </a:xfrm>
      </p:grpSpPr>
      <p:sp>
        <p:nvSpPr>
          <p:cNvPr id="146" name="Google Shape;146;p18"/>
          <p:cNvSpPr txBox="1"/>
          <p:nvPr>
            <p:ph type="title"/>
          </p:nvPr>
        </p:nvSpPr>
        <p:spPr>
          <a:xfrm>
            <a:off x="729450" y="1322450"/>
            <a:ext cx="28599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Index</a:t>
            </a:r>
            <a:endParaRPr/>
          </a:p>
        </p:txBody>
      </p:sp>
      <p:sp>
        <p:nvSpPr>
          <p:cNvPr id="147" name="Google Shape;147;p18"/>
          <p:cNvSpPr txBox="1"/>
          <p:nvPr/>
        </p:nvSpPr>
        <p:spPr>
          <a:xfrm>
            <a:off x="5147000" y="1744600"/>
            <a:ext cx="3357000" cy="2955300"/>
          </a:xfrm>
          <a:prstGeom prst="rect">
            <a:avLst/>
          </a:prstGeom>
          <a:noFill/>
          <a:ln>
            <a:noFill/>
          </a:ln>
        </p:spPr>
        <p:txBody>
          <a:bodyPr anchorCtr="0" anchor="t" bIns="91425" lIns="91425" spcFirstLastPara="1" rIns="91425" wrap="square" tIns="91425">
            <a:spAutoFit/>
          </a:bodyPr>
          <a:lstStyle/>
          <a:p>
            <a:pPr indent="-323850" lvl="0" marL="457200" rtl="0" algn="l">
              <a:spcBef>
                <a:spcPts val="0"/>
              </a:spcBef>
              <a:spcAft>
                <a:spcPts val="0"/>
              </a:spcAft>
              <a:buClr>
                <a:schemeClr val="lt1"/>
              </a:buClr>
              <a:buSzPts val="1500"/>
              <a:buFont typeface="Lato"/>
              <a:buAutoNum type="arabicPeriod"/>
            </a:pPr>
            <a:r>
              <a:rPr lang="en" sz="1500">
                <a:solidFill>
                  <a:schemeClr val="lt1"/>
                </a:solidFill>
                <a:latin typeface="Lato"/>
                <a:ea typeface="Lato"/>
                <a:cs typeface="Lato"/>
                <a:sym typeface="Lato"/>
              </a:rPr>
              <a:t>Abstract</a:t>
            </a:r>
            <a:endParaRPr sz="1500">
              <a:solidFill>
                <a:schemeClr val="lt1"/>
              </a:solidFill>
              <a:latin typeface="Lato"/>
              <a:ea typeface="Lato"/>
              <a:cs typeface="Lato"/>
              <a:sym typeface="Lato"/>
            </a:endParaRPr>
          </a:p>
          <a:p>
            <a:pPr indent="-323850" lvl="0" marL="457200" rtl="0" algn="l">
              <a:spcBef>
                <a:spcPts val="0"/>
              </a:spcBef>
              <a:spcAft>
                <a:spcPts val="0"/>
              </a:spcAft>
              <a:buClr>
                <a:schemeClr val="lt1"/>
              </a:buClr>
              <a:buSzPts val="1500"/>
              <a:buFont typeface="Lato"/>
              <a:buAutoNum type="arabicPeriod"/>
            </a:pPr>
            <a:r>
              <a:rPr lang="en" sz="1500">
                <a:solidFill>
                  <a:schemeClr val="lt1"/>
                </a:solidFill>
                <a:latin typeface="Lato"/>
                <a:ea typeface="Lato"/>
                <a:cs typeface="Lato"/>
                <a:sym typeface="Lato"/>
              </a:rPr>
              <a:t>Introduction</a:t>
            </a:r>
            <a:endParaRPr sz="1500">
              <a:solidFill>
                <a:schemeClr val="lt1"/>
              </a:solidFill>
              <a:latin typeface="Lato"/>
              <a:ea typeface="Lato"/>
              <a:cs typeface="Lato"/>
              <a:sym typeface="Lato"/>
            </a:endParaRPr>
          </a:p>
          <a:p>
            <a:pPr indent="-323850" lvl="0" marL="457200" rtl="0" algn="l">
              <a:spcBef>
                <a:spcPts val="0"/>
              </a:spcBef>
              <a:spcAft>
                <a:spcPts val="0"/>
              </a:spcAft>
              <a:buClr>
                <a:schemeClr val="lt1"/>
              </a:buClr>
              <a:buSzPts val="1500"/>
              <a:buFont typeface="Lato"/>
              <a:buAutoNum type="arabicPeriod"/>
            </a:pPr>
            <a:r>
              <a:rPr lang="en" sz="1500">
                <a:solidFill>
                  <a:schemeClr val="lt1"/>
                </a:solidFill>
                <a:latin typeface="Lato"/>
                <a:ea typeface="Lato"/>
                <a:cs typeface="Lato"/>
                <a:sym typeface="Lato"/>
              </a:rPr>
              <a:t>Existing system</a:t>
            </a:r>
            <a:endParaRPr sz="1500">
              <a:solidFill>
                <a:schemeClr val="lt1"/>
              </a:solidFill>
              <a:latin typeface="Lato"/>
              <a:ea typeface="Lato"/>
              <a:cs typeface="Lato"/>
              <a:sym typeface="Lato"/>
            </a:endParaRPr>
          </a:p>
          <a:p>
            <a:pPr indent="-323850" lvl="0" marL="457200" rtl="0" algn="l">
              <a:spcBef>
                <a:spcPts val="0"/>
              </a:spcBef>
              <a:spcAft>
                <a:spcPts val="0"/>
              </a:spcAft>
              <a:buClr>
                <a:schemeClr val="lt1"/>
              </a:buClr>
              <a:buSzPts val="1500"/>
              <a:buFont typeface="Lato"/>
              <a:buAutoNum type="arabicPeriod"/>
            </a:pPr>
            <a:r>
              <a:rPr lang="en" sz="1500">
                <a:solidFill>
                  <a:schemeClr val="lt1"/>
                </a:solidFill>
                <a:latin typeface="Lato"/>
                <a:ea typeface="Lato"/>
                <a:cs typeface="Lato"/>
                <a:sym typeface="Lato"/>
              </a:rPr>
              <a:t>Proposed system</a:t>
            </a:r>
            <a:endParaRPr sz="1500">
              <a:solidFill>
                <a:schemeClr val="lt1"/>
              </a:solidFill>
              <a:latin typeface="Lato"/>
              <a:ea typeface="Lato"/>
              <a:cs typeface="Lato"/>
              <a:sym typeface="Lato"/>
            </a:endParaRPr>
          </a:p>
          <a:p>
            <a:pPr indent="-323850" lvl="0" marL="457200" rtl="0" algn="l">
              <a:spcBef>
                <a:spcPts val="0"/>
              </a:spcBef>
              <a:spcAft>
                <a:spcPts val="0"/>
              </a:spcAft>
              <a:buClr>
                <a:schemeClr val="lt1"/>
              </a:buClr>
              <a:buSzPts val="1500"/>
              <a:buFont typeface="Lato"/>
              <a:buAutoNum type="arabicPeriod"/>
            </a:pPr>
            <a:r>
              <a:rPr lang="en" sz="1500">
                <a:solidFill>
                  <a:schemeClr val="lt1"/>
                </a:solidFill>
                <a:latin typeface="Lato"/>
                <a:ea typeface="Lato"/>
                <a:cs typeface="Lato"/>
                <a:sym typeface="Lato"/>
              </a:rPr>
              <a:t>Frontend</a:t>
            </a:r>
            <a:endParaRPr sz="1500">
              <a:solidFill>
                <a:schemeClr val="lt1"/>
              </a:solidFill>
              <a:latin typeface="Lato"/>
              <a:ea typeface="Lato"/>
              <a:cs typeface="Lato"/>
              <a:sym typeface="Lato"/>
            </a:endParaRPr>
          </a:p>
          <a:p>
            <a:pPr indent="-323850" lvl="0" marL="457200" rtl="0" algn="l">
              <a:spcBef>
                <a:spcPts val="0"/>
              </a:spcBef>
              <a:spcAft>
                <a:spcPts val="0"/>
              </a:spcAft>
              <a:buClr>
                <a:schemeClr val="lt1"/>
              </a:buClr>
              <a:buSzPts val="1500"/>
              <a:buFont typeface="Lato"/>
              <a:buAutoNum type="arabicPeriod"/>
            </a:pPr>
            <a:r>
              <a:rPr lang="en" sz="1500">
                <a:solidFill>
                  <a:schemeClr val="lt1"/>
                </a:solidFill>
                <a:latin typeface="Lato"/>
                <a:ea typeface="Lato"/>
                <a:cs typeface="Lato"/>
                <a:sym typeface="Lato"/>
              </a:rPr>
              <a:t>Backend</a:t>
            </a:r>
            <a:endParaRPr sz="1500">
              <a:solidFill>
                <a:schemeClr val="lt1"/>
              </a:solidFill>
              <a:latin typeface="Lato"/>
              <a:ea typeface="Lato"/>
              <a:cs typeface="Lato"/>
              <a:sym typeface="Lato"/>
            </a:endParaRPr>
          </a:p>
          <a:p>
            <a:pPr indent="-323850" lvl="0" marL="457200" rtl="0" algn="l">
              <a:spcBef>
                <a:spcPts val="0"/>
              </a:spcBef>
              <a:spcAft>
                <a:spcPts val="0"/>
              </a:spcAft>
              <a:buClr>
                <a:schemeClr val="lt1"/>
              </a:buClr>
              <a:buSzPts val="1500"/>
              <a:buFont typeface="Lato"/>
              <a:buAutoNum type="arabicPeriod"/>
            </a:pPr>
            <a:r>
              <a:rPr lang="en" sz="1500">
                <a:solidFill>
                  <a:schemeClr val="lt1"/>
                </a:solidFill>
                <a:latin typeface="Lato"/>
                <a:ea typeface="Lato"/>
                <a:cs typeface="Lato"/>
                <a:sym typeface="Lato"/>
              </a:rPr>
              <a:t>SVM</a:t>
            </a:r>
            <a:endParaRPr sz="1500">
              <a:solidFill>
                <a:schemeClr val="lt1"/>
              </a:solidFill>
              <a:latin typeface="Lato"/>
              <a:ea typeface="Lato"/>
              <a:cs typeface="Lato"/>
              <a:sym typeface="Lato"/>
            </a:endParaRPr>
          </a:p>
          <a:p>
            <a:pPr indent="-323850" lvl="0" marL="457200" rtl="0" algn="l">
              <a:spcBef>
                <a:spcPts val="0"/>
              </a:spcBef>
              <a:spcAft>
                <a:spcPts val="0"/>
              </a:spcAft>
              <a:buClr>
                <a:schemeClr val="lt1"/>
              </a:buClr>
              <a:buSzPts val="1500"/>
              <a:buFont typeface="Lato"/>
              <a:buAutoNum type="arabicPeriod"/>
            </a:pPr>
            <a:r>
              <a:rPr lang="en" sz="1500">
                <a:solidFill>
                  <a:schemeClr val="lt1"/>
                </a:solidFill>
                <a:latin typeface="Lato"/>
                <a:ea typeface="Lato"/>
                <a:cs typeface="Lato"/>
                <a:sym typeface="Lato"/>
              </a:rPr>
              <a:t>Deployment</a:t>
            </a:r>
            <a:endParaRPr sz="1500">
              <a:solidFill>
                <a:schemeClr val="lt1"/>
              </a:solidFill>
              <a:latin typeface="Lato"/>
              <a:ea typeface="Lato"/>
              <a:cs typeface="Lato"/>
              <a:sym typeface="Lato"/>
            </a:endParaRPr>
          </a:p>
          <a:p>
            <a:pPr indent="-323850" lvl="0" marL="457200" rtl="0" algn="l">
              <a:spcBef>
                <a:spcPts val="0"/>
              </a:spcBef>
              <a:spcAft>
                <a:spcPts val="0"/>
              </a:spcAft>
              <a:buClr>
                <a:schemeClr val="lt1"/>
              </a:buClr>
              <a:buSzPts val="1500"/>
              <a:buFont typeface="Lato"/>
              <a:buAutoNum type="arabicPeriod"/>
            </a:pPr>
            <a:r>
              <a:rPr lang="en" sz="1500">
                <a:solidFill>
                  <a:schemeClr val="lt1"/>
                </a:solidFill>
                <a:latin typeface="Lato"/>
                <a:ea typeface="Lato"/>
                <a:cs typeface="Lato"/>
                <a:sym typeface="Lato"/>
              </a:rPr>
              <a:t>Dataset</a:t>
            </a:r>
            <a:endParaRPr sz="1500">
              <a:solidFill>
                <a:schemeClr val="lt1"/>
              </a:solidFill>
              <a:latin typeface="Lato"/>
              <a:ea typeface="Lato"/>
              <a:cs typeface="Lato"/>
              <a:sym typeface="Lato"/>
            </a:endParaRPr>
          </a:p>
          <a:p>
            <a:pPr indent="-323850" lvl="0" marL="457200" rtl="0" algn="l">
              <a:spcBef>
                <a:spcPts val="0"/>
              </a:spcBef>
              <a:spcAft>
                <a:spcPts val="0"/>
              </a:spcAft>
              <a:buClr>
                <a:schemeClr val="lt1"/>
              </a:buClr>
              <a:buSzPts val="1500"/>
              <a:buFont typeface="Lato"/>
              <a:buAutoNum type="arabicPeriod"/>
            </a:pPr>
            <a:r>
              <a:rPr lang="en" sz="1500">
                <a:solidFill>
                  <a:schemeClr val="lt1"/>
                </a:solidFill>
                <a:latin typeface="Lato"/>
                <a:ea typeface="Lato"/>
                <a:cs typeface="Lato"/>
                <a:sym typeface="Lato"/>
              </a:rPr>
              <a:t>Advantages</a:t>
            </a:r>
            <a:endParaRPr sz="1500">
              <a:solidFill>
                <a:schemeClr val="lt1"/>
              </a:solidFill>
              <a:latin typeface="Lato"/>
              <a:ea typeface="Lato"/>
              <a:cs typeface="Lato"/>
              <a:sym typeface="Lato"/>
            </a:endParaRPr>
          </a:p>
          <a:p>
            <a:pPr indent="-323850" lvl="0" marL="457200" rtl="0" algn="l">
              <a:spcBef>
                <a:spcPts val="0"/>
              </a:spcBef>
              <a:spcAft>
                <a:spcPts val="0"/>
              </a:spcAft>
              <a:buClr>
                <a:schemeClr val="lt1"/>
              </a:buClr>
              <a:buSzPts val="1500"/>
              <a:buFont typeface="Lato"/>
              <a:buAutoNum type="arabicPeriod"/>
            </a:pPr>
            <a:r>
              <a:rPr lang="en" sz="1500">
                <a:solidFill>
                  <a:schemeClr val="lt1"/>
                </a:solidFill>
                <a:latin typeface="Lato"/>
                <a:ea typeface="Lato"/>
                <a:cs typeface="Lato"/>
                <a:sym typeface="Lato"/>
              </a:rPr>
              <a:t>Disadvantages</a:t>
            </a:r>
            <a:endParaRPr sz="1500">
              <a:solidFill>
                <a:schemeClr val="lt1"/>
              </a:solidFill>
              <a:latin typeface="Lato"/>
              <a:ea typeface="Lato"/>
              <a:cs typeface="Lato"/>
              <a:sym typeface="Lato"/>
            </a:endParaRPr>
          </a:p>
          <a:p>
            <a:pPr indent="-323850" lvl="0" marL="457200" rtl="0" algn="l">
              <a:spcBef>
                <a:spcPts val="0"/>
              </a:spcBef>
              <a:spcAft>
                <a:spcPts val="0"/>
              </a:spcAft>
              <a:buClr>
                <a:schemeClr val="lt1"/>
              </a:buClr>
              <a:buSzPts val="1500"/>
              <a:buFont typeface="Lato"/>
              <a:buAutoNum type="arabicPeriod"/>
            </a:pPr>
            <a:r>
              <a:rPr lang="en" sz="1500">
                <a:solidFill>
                  <a:schemeClr val="lt1"/>
                </a:solidFill>
                <a:latin typeface="Lato"/>
                <a:ea typeface="Lato"/>
                <a:cs typeface="Lato"/>
                <a:sym typeface="Lato"/>
              </a:rPr>
              <a:t>Future upgrades</a:t>
            </a:r>
            <a:endParaRPr sz="1500">
              <a:solidFill>
                <a:schemeClr val="lt1"/>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6"/>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Analytics</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Of Dataset</a:t>
            </a:r>
            <a:endParaRPr>
              <a:latin typeface="Lato"/>
              <a:ea typeface="Lato"/>
              <a:cs typeface="Lato"/>
              <a:sym typeface="Lato"/>
            </a:endParaRPr>
          </a:p>
          <a:p>
            <a:pPr indent="0" lvl="0" marL="0" rtl="0" algn="l">
              <a:spcBef>
                <a:spcPts val="0"/>
              </a:spcBef>
              <a:spcAft>
                <a:spcPts val="0"/>
              </a:spcAft>
              <a:buNone/>
            </a:pPr>
            <a:r>
              <a:rPr b="0" lang="en"/>
              <a:t>03</a:t>
            </a:r>
            <a:endParaRPr>
              <a:latin typeface="Lato"/>
              <a:ea typeface="Lato"/>
              <a:cs typeface="Lato"/>
              <a:sym typeface="Lato"/>
            </a:endParaRPr>
          </a:p>
        </p:txBody>
      </p:sp>
      <p:sp>
        <p:nvSpPr>
          <p:cNvPr id="261" name="Google Shape;261;p36"/>
          <p:cNvSpPr txBox="1"/>
          <p:nvPr>
            <p:ph idx="1" type="subTitle"/>
          </p:nvPr>
        </p:nvSpPr>
        <p:spPr>
          <a:xfrm>
            <a:off x="724950" y="3313925"/>
            <a:ext cx="33009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300"/>
              <a:t>A good analytics provide a good insight about the data.</a:t>
            </a:r>
            <a:endParaRPr sz="1300"/>
          </a:p>
        </p:txBody>
      </p:sp>
      <p:pic>
        <p:nvPicPr>
          <p:cNvPr id="262" name="Google Shape;262;p36"/>
          <p:cNvPicPr preferRelativeResize="0"/>
          <p:nvPr/>
        </p:nvPicPr>
        <p:blipFill>
          <a:blip r:embed="rId3">
            <a:alphaModFix/>
          </a:blip>
          <a:stretch>
            <a:fillRect/>
          </a:stretch>
        </p:blipFill>
        <p:spPr>
          <a:xfrm>
            <a:off x="4827375" y="54425"/>
            <a:ext cx="3810000" cy="2574475"/>
          </a:xfrm>
          <a:prstGeom prst="rect">
            <a:avLst/>
          </a:prstGeom>
          <a:noFill/>
          <a:ln>
            <a:noFill/>
          </a:ln>
        </p:spPr>
      </p:pic>
      <p:pic>
        <p:nvPicPr>
          <p:cNvPr id="263" name="Google Shape;263;p36"/>
          <p:cNvPicPr preferRelativeResize="0"/>
          <p:nvPr/>
        </p:nvPicPr>
        <p:blipFill>
          <a:blip r:embed="rId4">
            <a:alphaModFix/>
          </a:blip>
          <a:stretch>
            <a:fillRect/>
          </a:stretch>
        </p:blipFill>
        <p:spPr>
          <a:xfrm>
            <a:off x="4909025" y="2628900"/>
            <a:ext cx="3728350" cy="24329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7"/>
          <p:cNvSpPr/>
          <p:nvPr/>
        </p:nvSpPr>
        <p:spPr>
          <a:xfrm rot="10592346">
            <a:off x="5508994" y="1379800"/>
            <a:ext cx="2693512" cy="2689002"/>
          </a:xfrm>
          <a:prstGeom prst="blockArc">
            <a:avLst>
              <a:gd fmla="val 19466630" name="adj1"/>
              <a:gd fmla="val 5880699" name="adj2"/>
              <a:gd fmla="val 7985" name="adj3"/>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7"/>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Accuracy</a:t>
            </a:r>
            <a:endParaRPr sz="3000">
              <a:latin typeface="Lato"/>
              <a:ea typeface="Lato"/>
              <a:cs typeface="Lato"/>
              <a:sym typeface="Lato"/>
            </a:endParaRPr>
          </a:p>
        </p:txBody>
      </p:sp>
      <p:sp>
        <p:nvSpPr>
          <p:cNvPr id="270" name="Google Shape;270;p37"/>
          <p:cNvSpPr txBox="1"/>
          <p:nvPr>
            <p:ph idx="1" type="subTitle"/>
          </p:nvPr>
        </p:nvSpPr>
        <p:spPr>
          <a:xfrm>
            <a:off x="730000" y="2456350"/>
            <a:ext cx="3068400" cy="1854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t>For a ML prediction project accuracy plays a </a:t>
            </a:r>
            <a:r>
              <a:rPr lang="en" sz="1300"/>
              <a:t>crucial</a:t>
            </a:r>
            <a:r>
              <a:rPr lang="en" sz="1300"/>
              <a:t> role.</a:t>
            </a:r>
            <a:endParaRPr sz="1300"/>
          </a:p>
          <a:p>
            <a:pPr indent="0" lvl="0" marL="0" rtl="0" algn="l">
              <a:lnSpc>
                <a:spcPct val="115000"/>
              </a:lnSpc>
              <a:spcBef>
                <a:spcPts val="1000"/>
              </a:spcBef>
              <a:spcAft>
                <a:spcPts val="0"/>
              </a:spcAft>
              <a:buNone/>
            </a:pPr>
            <a:r>
              <a:rPr lang="en" sz="1300"/>
              <a:t>Accuracy of the prediction depends on the accuracy of the model.</a:t>
            </a:r>
            <a:endParaRPr sz="1300"/>
          </a:p>
          <a:p>
            <a:pPr indent="0" lvl="0" marL="0" rtl="0" algn="l">
              <a:lnSpc>
                <a:spcPct val="115000"/>
              </a:lnSpc>
              <a:spcBef>
                <a:spcPts val="1000"/>
              </a:spcBef>
              <a:spcAft>
                <a:spcPts val="1000"/>
              </a:spcAft>
              <a:buNone/>
            </a:pPr>
            <a:r>
              <a:rPr lang="en" sz="1300"/>
              <a:t>Accuracy of the model depends on the dataset it uses.</a:t>
            </a:r>
            <a:endParaRPr sz="1300"/>
          </a:p>
        </p:txBody>
      </p:sp>
      <p:sp>
        <p:nvSpPr>
          <p:cNvPr id="271" name="Google Shape;271;p37"/>
          <p:cNvSpPr txBox="1"/>
          <p:nvPr>
            <p:ph idx="2" type="body"/>
          </p:nvPr>
        </p:nvSpPr>
        <p:spPr>
          <a:xfrm>
            <a:off x="6038550" y="2199988"/>
            <a:ext cx="1638900" cy="63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600">
                <a:solidFill>
                  <a:schemeClr val="dk1"/>
                </a:solidFill>
              </a:rPr>
              <a:t>60</a:t>
            </a:r>
            <a:r>
              <a:rPr b="1" lang="en" sz="3600">
                <a:solidFill>
                  <a:schemeClr val="dk1"/>
                </a:solidFill>
              </a:rPr>
              <a:t>%</a:t>
            </a:r>
            <a:endParaRPr sz="3600">
              <a:solidFill>
                <a:schemeClr val="dk1"/>
              </a:solidFill>
            </a:endParaRPr>
          </a:p>
          <a:p>
            <a:pPr indent="0" lvl="0" marL="0" rtl="0" algn="ctr">
              <a:spcBef>
                <a:spcPts val="1600"/>
              </a:spcBef>
              <a:spcAft>
                <a:spcPts val="1600"/>
              </a:spcAft>
              <a:buNone/>
            </a:pPr>
            <a:r>
              <a:t/>
            </a:r>
            <a:endParaRPr b="1" sz="2400">
              <a:solidFill>
                <a:schemeClr val="dk1"/>
              </a:solidFill>
            </a:endParaRPr>
          </a:p>
        </p:txBody>
      </p:sp>
      <p:sp>
        <p:nvSpPr>
          <p:cNvPr id="272" name="Google Shape;272;p37"/>
          <p:cNvSpPr/>
          <p:nvPr/>
        </p:nvSpPr>
        <p:spPr>
          <a:xfrm>
            <a:off x="5513395" y="1379567"/>
            <a:ext cx="2688900" cy="2688900"/>
          </a:xfrm>
          <a:prstGeom prst="blockArc">
            <a:avLst>
              <a:gd fmla="val 16211102" name="adj1"/>
              <a:gd fmla="val 8449850" name="adj2"/>
              <a:gd fmla="val 8490" name="adj3"/>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7"/>
          <p:cNvSpPr txBox="1"/>
          <p:nvPr>
            <p:ph idx="2" type="body"/>
          </p:nvPr>
        </p:nvSpPr>
        <p:spPr>
          <a:xfrm>
            <a:off x="5877450" y="2839588"/>
            <a:ext cx="1961100" cy="7590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1100"/>
              <a:t>Accuracy of the model</a:t>
            </a:r>
            <a:endParaRPr sz="11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Advantages</a:t>
            </a:r>
            <a:endParaRPr>
              <a:latin typeface="Lato"/>
              <a:ea typeface="Lato"/>
              <a:cs typeface="Lato"/>
              <a:sym typeface="Lato"/>
            </a:endParaRPr>
          </a:p>
        </p:txBody>
      </p:sp>
      <p:sp>
        <p:nvSpPr>
          <p:cNvPr id="279" name="Google Shape;279;p38"/>
          <p:cNvSpPr txBox="1"/>
          <p:nvPr>
            <p:ph idx="1" type="body"/>
          </p:nvPr>
        </p:nvSpPr>
        <p:spPr>
          <a:xfrm>
            <a:off x="727650" y="2233350"/>
            <a:ext cx="7688700" cy="22611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Char char="●"/>
            </a:pPr>
            <a:r>
              <a:rPr lang="en"/>
              <a:t>Early prediction of heart attack is possible.</a:t>
            </a:r>
            <a:endParaRPr/>
          </a:p>
          <a:p>
            <a:pPr indent="-311150" lvl="0" marL="457200" rtl="0" algn="l">
              <a:lnSpc>
                <a:spcPct val="150000"/>
              </a:lnSpc>
              <a:spcBef>
                <a:spcPts val="0"/>
              </a:spcBef>
              <a:spcAft>
                <a:spcPts val="0"/>
              </a:spcAft>
              <a:buSzPts val="1300"/>
              <a:buChar char="●"/>
            </a:pPr>
            <a:r>
              <a:rPr lang="en"/>
              <a:t>Easily accessible in all devices with internet  by using the link.</a:t>
            </a:r>
            <a:endParaRPr/>
          </a:p>
          <a:p>
            <a:pPr indent="-311150" lvl="0" marL="457200" rtl="0" algn="l">
              <a:lnSpc>
                <a:spcPct val="150000"/>
              </a:lnSpc>
              <a:spcBef>
                <a:spcPts val="0"/>
              </a:spcBef>
              <a:spcAft>
                <a:spcPts val="0"/>
              </a:spcAft>
              <a:buSzPts val="1300"/>
              <a:buChar char="●"/>
            </a:pPr>
            <a:r>
              <a:rPr lang="en"/>
              <a:t>Can save time of consulting doctor before all the testing.</a:t>
            </a:r>
            <a:endParaRPr/>
          </a:p>
          <a:p>
            <a:pPr indent="-311150" lvl="0" marL="457200" rtl="0" algn="l">
              <a:lnSpc>
                <a:spcPct val="150000"/>
              </a:lnSpc>
              <a:spcBef>
                <a:spcPts val="0"/>
              </a:spcBef>
              <a:spcAft>
                <a:spcPts val="0"/>
              </a:spcAft>
              <a:buSzPts val="1300"/>
              <a:buChar char="●"/>
            </a:pPr>
            <a:r>
              <a:rPr lang="en"/>
              <a:t>Easy and time saving methodology.</a:t>
            </a:r>
            <a:endParaRPr/>
          </a:p>
          <a:p>
            <a:pPr indent="-311150" lvl="0" marL="457200" rtl="0" algn="l">
              <a:lnSpc>
                <a:spcPct val="150000"/>
              </a:lnSpc>
              <a:spcBef>
                <a:spcPts val="0"/>
              </a:spcBef>
              <a:spcAft>
                <a:spcPts val="0"/>
              </a:spcAft>
              <a:buSzPts val="1300"/>
              <a:buChar char="●"/>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Limitations</a:t>
            </a:r>
            <a:endParaRPr>
              <a:latin typeface="Lato"/>
              <a:ea typeface="Lato"/>
              <a:cs typeface="Lato"/>
              <a:sym typeface="Lato"/>
            </a:endParaRPr>
          </a:p>
        </p:txBody>
      </p:sp>
      <p:sp>
        <p:nvSpPr>
          <p:cNvPr id="285" name="Google Shape;285;p3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Char char="●"/>
            </a:pPr>
            <a:r>
              <a:rPr lang="en"/>
              <a:t>Record count in dataset.</a:t>
            </a:r>
            <a:endParaRPr/>
          </a:p>
          <a:p>
            <a:pPr indent="-311150" lvl="0" marL="457200" rtl="0" algn="l">
              <a:lnSpc>
                <a:spcPct val="150000"/>
              </a:lnSpc>
              <a:spcBef>
                <a:spcPts val="0"/>
              </a:spcBef>
              <a:spcAft>
                <a:spcPts val="0"/>
              </a:spcAft>
              <a:buSzPts val="1300"/>
              <a:buChar char="●"/>
            </a:pPr>
            <a:r>
              <a:rPr lang="en"/>
              <a:t>Accuracy is average.</a:t>
            </a:r>
            <a:endParaRPr/>
          </a:p>
          <a:p>
            <a:pPr indent="-311150" lvl="0" marL="457200" rtl="0" algn="l">
              <a:lnSpc>
                <a:spcPct val="150000"/>
              </a:lnSpc>
              <a:spcBef>
                <a:spcPts val="0"/>
              </a:spcBef>
              <a:spcAft>
                <a:spcPts val="0"/>
              </a:spcAft>
              <a:buSzPts val="1300"/>
              <a:buChar char="●"/>
            </a:pPr>
            <a:r>
              <a:rPr lang="en"/>
              <a:t>Extreme values are needed for more precise prediction.</a:t>
            </a:r>
            <a:endParaRPr/>
          </a:p>
          <a:p>
            <a:pPr indent="-311150" lvl="0" marL="457200" rtl="0" algn="l">
              <a:lnSpc>
                <a:spcPct val="150000"/>
              </a:lnSpc>
              <a:spcBef>
                <a:spcPts val="0"/>
              </a:spcBef>
              <a:spcAft>
                <a:spcPts val="0"/>
              </a:spcAft>
              <a:buSzPts val="1300"/>
              <a:buChar char="●"/>
            </a:pPr>
            <a:r>
              <a:rPr lang="en"/>
              <a:t>In some cases there is some possibility that prediction may go wrong.</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0"/>
          <p:cNvSpPr txBox="1"/>
          <p:nvPr>
            <p:ph idx="1" type="body"/>
          </p:nvPr>
        </p:nvSpPr>
        <p:spPr>
          <a:xfrm>
            <a:off x="729450" y="2212750"/>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Elimination of consulting doctor.</a:t>
            </a:r>
            <a:endParaRPr/>
          </a:p>
          <a:p>
            <a:pPr indent="-311150" lvl="0" marL="457200" rtl="0" algn="l">
              <a:spcBef>
                <a:spcPts val="1000"/>
              </a:spcBef>
              <a:spcAft>
                <a:spcPts val="0"/>
              </a:spcAft>
              <a:buSzPts val="1300"/>
              <a:buChar char="➔"/>
            </a:pPr>
            <a:r>
              <a:rPr lang="en"/>
              <a:t>Increasing the accuracy by increasing record count.</a:t>
            </a:r>
            <a:endParaRPr/>
          </a:p>
          <a:p>
            <a:pPr indent="-311150" lvl="0" marL="457200" rtl="0" algn="l">
              <a:spcBef>
                <a:spcPts val="1000"/>
              </a:spcBef>
              <a:spcAft>
                <a:spcPts val="0"/>
              </a:spcAft>
              <a:buSzPts val="1300"/>
              <a:buChar char="➔"/>
            </a:pPr>
            <a:r>
              <a:t/>
            </a:r>
            <a:endParaRPr/>
          </a:p>
          <a:p>
            <a:pPr indent="0" lvl="0" marL="0" rtl="0" algn="l">
              <a:spcBef>
                <a:spcPts val="1000"/>
              </a:spcBef>
              <a:spcAft>
                <a:spcPts val="1000"/>
              </a:spcAft>
              <a:buNone/>
            </a:pPr>
            <a:r>
              <a:t/>
            </a:r>
            <a:endParaRPr/>
          </a:p>
        </p:txBody>
      </p:sp>
      <p:sp>
        <p:nvSpPr>
          <p:cNvPr id="291" name="Google Shape;291;p4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Upgrades</a:t>
            </a:r>
            <a:endParaRPr sz="30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4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400">
                <a:latin typeface="Caveat"/>
                <a:ea typeface="Caveat"/>
                <a:cs typeface="Caveat"/>
                <a:sym typeface="Caveat"/>
              </a:rPr>
              <a:t>Lets Move To The Project !</a:t>
            </a:r>
            <a:endParaRPr sz="3400">
              <a:latin typeface="Caveat"/>
              <a:ea typeface="Caveat"/>
              <a:cs typeface="Caveat"/>
              <a:sym typeface="Cave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1" name="Shape 151"/>
        <p:cNvGrpSpPr/>
        <p:nvPr/>
      </p:nvGrpSpPr>
      <p:grpSpPr>
        <a:xfrm>
          <a:off x="0" y="0"/>
          <a:ext cx="0" cy="0"/>
          <a:chOff x="0" y="0"/>
          <a:chExt cx="0" cy="0"/>
        </a:xfrm>
      </p:grpSpPr>
      <p:sp>
        <p:nvSpPr>
          <p:cNvPr id="152" name="Google Shape;152;p19"/>
          <p:cNvSpPr txBox="1"/>
          <p:nvPr>
            <p:ph type="title"/>
          </p:nvPr>
        </p:nvSpPr>
        <p:spPr>
          <a:xfrm>
            <a:off x="729450" y="1195175"/>
            <a:ext cx="1833900" cy="6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Abstract</a:t>
            </a:r>
            <a:endParaRPr/>
          </a:p>
        </p:txBody>
      </p:sp>
      <p:sp>
        <p:nvSpPr>
          <p:cNvPr id="153" name="Google Shape;153;p19"/>
          <p:cNvSpPr txBox="1"/>
          <p:nvPr/>
        </p:nvSpPr>
        <p:spPr>
          <a:xfrm>
            <a:off x="729450" y="1862875"/>
            <a:ext cx="7637100" cy="3343200"/>
          </a:xfrm>
          <a:prstGeom prst="rect">
            <a:avLst/>
          </a:prstGeom>
          <a:noFill/>
          <a:ln>
            <a:noFill/>
          </a:ln>
        </p:spPr>
        <p:txBody>
          <a:bodyPr anchorCtr="0" anchor="t" bIns="91425" lIns="91425" spcFirstLastPara="1" rIns="91425" wrap="square" tIns="91425">
            <a:spAutoFit/>
          </a:bodyPr>
          <a:lstStyle/>
          <a:p>
            <a:pPr indent="457200" lvl="0" marL="0" rtl="0" algn="just">
              <a:lnSpc>
                <a:spcPct val="115000"/>
              </a:lnSpc>
              <a:spcBef>
                <a:spcPts val="0"/>
              </a:spcBef>
              <a:spcAft>
                <a:spcPts val="0"/>
              </a:spcAft>
              <a:buNone/>
            </a:pPr>
            <a:r>
              <a:rPr b="1" lang="en" sz="1200">
                <a:solidFill>
                  <a:schemeClr val="lt1"/>
                </a:solidFill>
                <a:latin typeface="Lato"/>
                <a:ea typeface="Lato"/>
                <a:cs typeface="Lato"/>
                <a:sym typeface="Lato"/>
              </a:rPr>
              <a:t>Heart attack is very dangerous since it may lead to instantaneous death. This proposed system predicts the possibility of a heart attack by using some of the medical data collected from the user. The system uses a supervised learning method for classification called Support Vector Machine(SVM). Using SVM a model is created from 80 percent of the dataset and tested against the remaining 20 percent of the data. Required data is collected from the user to predict the possibility of heart attack. This data is given to the model for prediction and the model gives the possibility of heart attack as output and the output is used to show the possibility of heart attack to the user.</a:t>
            </a:r>
            <a:endParaRPr b="1" sz="1200">
              <a:solidFill>
                <a:schemeClr val="lt1"/>
              </a:solidFill>
              <a:latin typeface="Lato"/>
              <a:ea typeface="Lato"/>
              <a:cs typeface="Lato"/>
              <a:sym typeface="Lato"/>
            </a:endParaRPr>
          </a:p>
          <a:p>
            <a:pPr indent="457200" lvl="0" marL="0" rtl="0" algn="just">
              <a:lnSpc>
                <a:spcPct val="115000"/>
              </a:lnSpc>
              <a:spcBef>
                <a:spcPts val="0"/>
              </a:spcBef>
              <a:spcAft>
                <a:spcPts val="0"/>
              </a:spcAft>
              <a:buNone/>
            </a:pPr>
            <a:r>
              <a:rPr b="1" lang="en" sz="1200">
                <a:solidFill>
                  <a:schemeClr val="lt1"/>
                </a:solidFill>
                <a:latin typeface="Lato"/>
                <a:ea typeface="Lato"/>
                <a:cs typeface="Lato"/>
                <a:sym typeface="Lato"/>
              </a:rPr>
              <a:t>My project is never a substitution for a doctor or any of heart attack detecting medical equipments. This project will only give an insight about the possibility of heart attack  from datas collected from several people.</a:t>
            </a:r>
            <a:endParaRPr b="1" sz="1200">
              <a:solidFill>
                <a:schemeClr val="lt1"/>
              </a:solidFill>
              <a:latin typeface="Lato"/>
              <a:ea typeface="Lato"/>
              <a:cs typeface="Lato"/>
              <a:sym typeface="Lato"/>
            </a:endParaRPr>
          </a:p>
          <a:p>
            <a:pPr indent="0" lvl="0" marL="0" rtl="0" algn="just">
              <a:lnSpc>
                <a:spcPct val="115000"/>
              </a:lnSpc>
              <a:spcBef>
                <a:spcPts val="0"/>
              </a:spcBef>
              <a:spcAft>
                <a:spcPts val="0"/>
              </a:spcAft>
              <a:buNone/>
            </a:pPr>
            <a:r>
              <a:rPr b="1" lang="en" sz="1200">
                <a:solidFill>
                  <a:schemeClr val="lt1"/>
                </a:solidFill>
                <a:latin typeface="Lato"/>
                <a:ea typeface="Lato"/>
                <a:cs typeface="Lato"/>
                <a:sym typeface="Lato"/>
              </a:rPr>
              <a:t>	Support vector machines are powerful algorithms that can be used for classification and regression. SVM generate hyperplanes that segregate the classes in the best way. Then, it will choose the hyperplane that separates the classes correctly. The algorithm just classifies the data into different classifications based on the hyperplanes.</a:t>
            </a:r>
            <a:endParaRPr b="1" sz="1200">
              <a:solidFill>
                <a:schemeClr val="lt1"/>
              </a:solidFill>
              <a:latin typeface="Lato"/>
              <a:ea typeface="Lato"/>
              <a:cs typeface="Lato"/>
              <a:sym typeface="Lato"/>
            </a:endParaRPr>
          </a:p>
          <a:p>
            <a:pPr indent="0" lvl="0" marL="0" rtl="0" algn="just">
              <a:lnSpc>
                <a:spcPct val="115000"/>
              </a:lnSpc>
              <a:spcBef>
                <a:spcPts val="0"/>
              </a:spcBef>
              <a:spcAft>
                <a:spcPts val="0"/>
              </a:spcAft>
              <a:buNone/>
            </a:pPr>
            <a:r>
              <a:t/>
            </a:r>
            <a:endParaRPr b="1" sz="1200">
              <a:solidFill>
                <a:schemeClr val="lt1"/>
              </a:solidFill>
              <a:latin typeface="Lato"/>
              <a:ea typeface="Lato"/>
              <a:cs typeface="Lato"/>
              <a:sym typeface="Lato"/>
            </a:endParaRPr>
          </a:p>
          <a:p>
            <a:pPr indent="0" lvl="0" marL="0" rtl="0" algn="l">
              <a:spcBef>
                <a:spcPts val="0"/>
              </a:spcBef>
              <a:spcAft>
                <a:spcPts val="0"/>
              </a:spcAft>
              <a:buNone/>
            </a:pPr>
            <a:r>
              <a:t/>
            </a:r>
            <a:endParaRPr b="1" sz="1200">
              <a:solidFill>
                <a:schemeClr val="l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A9999"/>
        </a:solidFill>
      </p:bgPr>
    </p:bg>
    <p:spTree>
      <p:nvGrpSpPr>
        <p:cNvPr id="157" name="Shape 157"/>
        <p:cNvGrpSpPr/>
        <p:nvPr/>
      </p:nvGrpSpPr>
      <p:grpSpPr>
        <a:xfrm>
          <a:off x="0" y="0"/>
          <a:ext cx="0" cy="0"/>
          <a:chOff x="0" y="0"/>
          <a:chExt cx="0" cy="0"/>
        </a:xfrm>
      </p:grpSpPr>
      <p:sp>
        <p:nvSpPr>
          <p:cNvPr id="158" name="Google Shape;158;p20"/>
          <p:cNvSpPr txBox="1"/>
          <p:nvPr>
            <p:ph type="title"/>
          </p:nvPr>
        </p:nvSpPr>
        <p:spPr>
          <a:xfrm>
            <a:off x="729450" y="1322450"/>
            <a:ext cx="7688400" cy="66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Machine Learning</a:t>
            </a:r>
            <a:endParaRPr/>
          </a:p>
        </p:txBody>
      </p:sp>
      <p:sp>
        <p:nvSpPr>
          <p:cNvPr id="159" name="Google Shape;159;p20"/>
          <p:cNvSpPr txBox="1"/>
          <p:nvPr/>
        </p:nvSpPr>
        <p:spPr>
          <a:xfrm>
            <a:off x="729450" y="2306600"/>
            <a:ext cx="57270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Machine learning is a subfield of artificial intelligence, which is broadly defined as the capability of a machine to imitate intelligent human behavior.</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
                <a:solidFill>
                  <a:schemeClr val="lt1"/>
                </a:solidFill>
                <a:latin typeface="Roboto"/>
                <a:ea typeface="Roboto"/>
                <a:cs typeface="Roboto"/>
                <a:sym typeface="Roboto"/>
              </a:rPr>
              <a:t>Machine learning is a technology which enables computers to learn automatically from past data. Machine learning uses various algorithms for building mathematical models and making predictions using historical data or information.</a:t>
            </a:r>
            <a:endParaRPr>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sz="3000"/>
          </a:p>
        </p:txBody>
      </p:sp>
      <p:sp>
        <p:nvSpPr>
          <p:cNvPr id="165" name="Google Shape;165;p21"/>
          <p:cNvSpPr txBox="1"/>
          <p:nvPr>
            <p:ph idx="2" type="body"/>
          </p:nvPr>
        </p:nvSpPr>
        <p:spPr>
          <a:xfrm>
            <a:off x="4772575" y="296750"/>
            <a:ext cx="4170900" cy="45171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lang="en">
                <a:solidFill>
                  <a:schemeClr val="dk2"/>
                </a:solidFill>
              </a:rPr>
              <a:t>Heart Attack Prediction is a Machine Learning project created using python as front end as well as  back end.</a:t>
            </a:r>
            <a:endParaRPr b="1">
              <a:solidFill>
                <a:schemeClr val="dk2"/>
              </a:solidFill>
            </a:endParaRPr>
          </a:p>
          <a:p>
            <a:pPr indent="0" lvl="0" marL="0" rtl="0" algn="just">
              <a:lnSpc>
                <a:spcPct val="115000"/>
              </a:lnSpc>
              <a:spcBef>
                <a:spcPts val="1600"/>
              </a:spcBef>
              <a:spcAft>
                <a:spcPts val="0"/>
              </a:spcAft>
              <a:buNone/>
            </a:pPr>
            <a:r>
              <a:rPr b="1" lang="en">
                <a:solidFill>
                  <a:schemeClr val="dk2"/>
                </a:solidFill>
              </a:rPr>
              <a:t>Users can enter the required medical datas to the webpage and the model process the input and the result is given as output, whether the given data indicates the person may or may not have heart attack.</a:t>
            </a:r>
            <a:endParaRPr b="1">
              <a:solidFill>
                <a:schemeClr val="dk2"/>
              </a:solidFill>
            </a:endParaRPr>
          </a:p>
          <a:p>
            <a:pPr indent="457200" lvl="0" marL="0" rtl="0" algn="just">
              <a:spcBef>
                <a:spcPts val="1600"/>
              </a:spcBef>
              <a:spcAft>
                <a:spcPts val="0"/>
              </a:spcAft>
              <a:buNone/>
            </a:pPr>
            <a:r>
              <a:rPr b="1" lang="en">
                <a:solidFill>
                  <a:schemeClr val="dk2"/>
                </a:solidFill>
                <a:highlight>
                  <a:srgbClr val="FFFFFF"/>
                </a:highlight>
              </a:rPr>
              <a:t>Detecting heart attacks by using previously recorded trusted data is not a very common method of checking for heart attacks but it can provide an overview of whether the condition is severe or not just like the doctor evaluating the checkup data.</a:t>
            </a:r>
            <a:endParaRPr b="1">
              <a:solidFill>
                <a:schemeClr val="dk2"/>
              </a:solidFill>
              <a:highlight>
                <a:srgbClr val="FFFFFF"/>
              </a:highlight>
            </a:endParaRPr>
          </a:p>
          <a:p>
            <a:pPr indent="457200" lvl="0" marL="0" rtl="0" algn="just">
              <a:spcBef>
                <a:spcPts val="0"/>
              </a:spcBef>
              <a:spcAft>
                <a:spcPts val="0"/>
              </a:spcAft>
              <a:buNone/>
            </a:pPr>
            <a:r>
              <a:t/>
            </a:r>
            <a:endParaRPr b="1">
              <a:solidFill>
                <a:schemeClr val="dk2"/>
              </a:solidFill>
              <a:highlight>
                <a:srgbClr val="FFFFFF"/>
              </a:highlight>
            </a:endParaRPr>
          </a:p>
          <a:p>
            <a:pPr indent="457200" lvl="0" marL="0" rtl="0" algn="just">
              <a:spcBef>
                <a:spcPts val="0"/>
              </a:spcBef>
              <a:spcAft>
                <a:spcPts val="0"/>
              </a:spcAft>
              <a:buNone/>
            </a:pPr>
            <a:r>
              <a:rPr b="1" lang="en">
                <a:solidFill>
                  <a:schemeClr val="dk2"/>
                </a:solidFill>
                <a:highlight>
                  <a:srgbClr val="FFFFFF"/>
                </a:highlight>
              </a:rPr>
              <a:t>The objective of the SVM algorithm is to distinctly classify the data into categories. The prediction is not very accurate but it can be used as a stepping stone for early detection of heart attack and taking necessary precautions and testing.</a:t>
            </a:r>
            <a:endParaRPr b="1">
              <a:solidFill>
                <a:schemeClr val="dk2"/>
              </a:solidFill>
              <a:highlight>
                <a:srgbClr val="FFFFFF"/>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Existing System</a:t>
            </a:r>
            <a:endParaRPr sz="3000"/>
          </a:p>
          <a:p>
            <a:pPr indent="0" lvl="0" marL="0" rtl="0" algn="l">
              <a:spcBef>
                <a:spcPts val="0"/>
              </a:spcBef>
              <a:spcAft>
                <a:spcPts val="0"/>
              </a:spcAft>
              <a:buNone/>
            </a:pPr>
            <a:r>
              <a:t/>
            </a:r>
            <a:endParaRPr sz="3000"/>
          </a:p>
        </p:txBody>
      </p:sp>
      <p:sp>
        <p:nvSpPr>
          <p:cNvPr id="171" name="Google Shape;171;p22"/>
          <p:cNvSpPr txBox="1"/>
          <p:nvPr>
            <p:ph idx="2" type="body"/>
          </p:nvPr>
        </p:nvSpPr>
        <p:spPr>
          <a:xfrm>
            <a:off x="4822025" y="387400"/>
            <a:ext cx="4063800" cy="4401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2"/>
                </a:solidFill>
              </a:rPr>
              <a:t>As of today there is no such existing system for early detection of Heart Attack using basic medical datas only.</a:t>
            </a:r>
            <a:endParaRPr b="1">
              <a:solidFill>
                <a:schemeClr val="dk2"/>
              </a:solidFill>
            </a:endParaRPr>
          </a:p>
          <a:p>
            <a:pPr indent="0" lvl="0" marL="0" rtl="0" algn="l">
              <a:lnSpc>
                <a:spcPct val="115000"/>
              </a:lnSpc>
              <a:spcBef>
                <a:spcPts val="1600"/>
              </a:spcBef>
              <a:spcAft>
                <a:spcPts val="0"/>
              </a:spcAft>
              <a:buNone/>
            </a:pPr>
            <a:r>
              <a:rPr b="1" lang="en">
                <a:solidFill>
                  <a:schemeClr val="dk2"/>
                </a:solidFill>
              </a:rPr>
              <a:t>Heart Attack can only be detected with the help of scientific tools and methods like,</a:t>
            </a:r>
            <a:endParaRPr b="1">
              <a:solidFill>
                <a:schemeClr val="dk2"/>
              </a:solidFill>
            </a:endParaRPr>
          </a:p>
          <a:p>
            <a:pPr indent="-311150" lvl="0" marL="457200" rtl="0" algn="l">
              <a:lnSpc>
                <a:spcPct val="115000"/>
              </a:lnSpc>
              <a:spcBef>
                <a:spcPts val="1600"/>
              </a:spcBef>
              <a:spcAft>
                <a:spcPts val="0"/>
              </a:spcAft>
              <a:buClr>
                <a:schemeClr val="dk2"/>
              </a:buClr>
              <a:buSzPts val="1300"/>
              <a:buChar char="●"/>
            </a:pPr>
            <a:r>
              <a:rPr lang="en">
                <a:solidFill>
                  <a:schemeClr val="dk2"/>
                </a:solidFill>
              </a:rPr>
              <a:t>ECG</a:t>
            </a:r>
            <a:endParaRPr>
              <a:solidFill>
                <a:schemeClr val="dk2"/>
              </a:solidFill>
            </a:endParaRPr>
          </a:p>
          <a:p>
            <a:pPr indent="-311150" lvl="0" marL="457200" rtl="0" algn="l">
              <a:lnSpc>
                <a:spcPct val="115000"/>
              </a:lnSpc>
              <a:spcBef>
                <a:spcPts val="0"/>
              </a:spcBef>
              <a:spcAft>
                <a:spcPts val="0"/>
              </a:spcAft>
              <a:buClr>
                <a:schemeClr val="dk2"/>
              </a:buClr>
              <a:buSzPts val="1300"/>
              <a:buChar char="●"/>
            </a:pPr>
            <a:r>
              <a:rPr lang="en">
                <a:solidFill>
                  <a:schemeClr val="dk2"/>
                </a:solidFill>
              </a:rPr>
              <a:t>Blood Test</a:t>
            </a:r>
            <a:endParaRPr>
              <a:solidFill>
                <a:schemeClr val="dk2"/>
              </a:solidFill>
            </a:endParaRPr>
          </a:p>
          <a:p>
            <a:pPr indent="-311150" lvl="0" marL="457200" rtl="0" algn="l">
              <a:lnSpc>
                <a:spcPct val="115000"/>
              </a:lnSpc>
              <a:spcBef>
                <a:spcPts val="0"/>
              </a:spcBef>
              <a:spcAft>
                <a:spcPts val="0"/>
              </a:spcAft>
              <a:buClr>
                <a:schemeClr val="dk2"/>
              </a:buClr>
              <a:buSzPts val="1300"/>
              <a:buChar char="●"/>
            </a:pPr>
            <a:r>
              <a:rPr lang="en">
                <a:solidFill>
                  <a:schemeClr val="dk2"/>
                </a:solidFill>
              </a:rPr>
              <a:t>X-Ray</a:t>
            </a:r>
            <a:endParaRPr>
              <a:solidFill>
                <a:schemeClr val="dk2"/>
              </a:solidFill>
            </a:endParaRPr>
          </a:p>
          <a:p>
            <a:pPr indent="-311150" lvl="0" marL="457200" rtl="0" algn="l">
              <a:lnSpc>
                <a:spcPct val="115000"/>
              </a:lnSpc>
              <a:spcBef>
                <a:spcPts val="0"/>
              </a:spcBef>
              <a:spcAft>
                <a:spcPts val="0"/>
              </a:spcAft>
              <a:buClr>
                <a:schemeClr val="dk2"/>
              </a:buClr>
              <a:buSzPts val="1300"/>
              <a:buChar char="●"/>
            </a:pPr>
            <a:r>
              <a:rPr lang="en">
                <a:solidFill>
                  <a:schemeClr val="dk2"/>
                </a:solidFill>
              </a:rPr>
              <a:t>Angiogram</a:t>
            </a:r>
            <a:endParaRPr>
              <a:solidFill>
                <a:schemeClr val="dk2"/>
              </a:solidFill>
            </a:endParaRPr>
          </a:p>
          <a:p>
            <a:pPr indent="-311150" lvl="0" marL="457200" rtl="0" algn="l">
              <a:lnSpc>
                <a:spcPct val="115000"/>
              </a:lnSpc>
              <a:spcBef>
                <a:spcPts val="0"/>
              </a:spcBef>
              <a:spcAft>
                <a:spcPts val="0"/>
              </a:spcAft>
              <a:buClr>
                <a:schemeClr val="dk2"/>
              </a:buClr>
              <a:buSzPts val="1300"/>
              <a:buChar char="●"/>
            </a:pPr>
            <a:r>
              <a:rPr lang="en">
                <a:solidFill>
                  <a:schemeClr val="dk2"/>
                </a:solidFill>
              </a:rPr>
              <a:t>MRI Scan</a:t>
            </a:r>
            <a:endParaRPr>
              <a:solidFill>
                <a:schemeClr val="dk2"/>
              </a:solidFill>
            </a:endParaRPr>
          </a:p>
          <a:p>
            <a:pPr indent="-311150" lvl="0" marL="457200" rtl="0" algn="l">
              <a:lnSpc>
                <a:spcPct val="115000"/>
              </a:lnSpc>
              <a:spcBef>
                <a:spcPts val="0"/>
              </a:spcBef>
              <a:spcAft>
                <a:spcPts val="0"/>
              </a:spcAft>
              <a:buClr>
                <a:schemeClr val="dk2"/>
              </a:buClr>
              <a:buSzPts val="1300"/>
              <a:buChar char="●"/>
            </a:pPr>
            <a:r>
              <a:t/>
            </a:r>
            <a:endParaRPr b="1">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3"/>
          <p:cNvSpPr txBox="1"/>
          <p:nvPr>
            <p:ph type="title"/>
          </p:nvPr>
        </p:nvSpPr>
        <p:spPr>
          <a:xfrm>
            <a:off x="730000" y="1318650"/>
            <a:ext cx="35481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Proposed System</a:t>
            </a:r>
            <a:endParaRPr sz="3000"/>
          </a:p>
        </p:txBody>
      </p:sp>
      <p:sp>
        <p:nvSpPr>
          <p:cNvPr id="177" name="Google Shape;177;p2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457200" lvl="0" marL="0" rtl="0" algn="just">
              <a:spcBef>
                <a:spcPts val="0"/>
              </a:spcBef>
              <a:spcAft>
                <a:spcPts val="0"/>
              </a:spcAft>
              <a:buNone/>
            </a:pPr>
            <a:r>
              <a:rPr b="1" lang="en">
                <a:solidFill>
                  <a:schemeClr val="dk2"/>
                </a:solidFill>
              </a:rPr>
              <a:t>This proposed system predicts the possibility of a heart attack by using some of the medical data collected from the user. The system uses a supervised learning method for classification called Support Vector Machine(SVM).</a:t>
            </a:r>
            <a:endParaRPr b="1">
              <a:solidFill>
                <a:schemeClr val="dk2"/>
              </a:solidFill>
            </a:endParaRPr>
          </a:p>
          <a:p>
            <a:pPr indent="0" lvl="0" marL="0" rtl="0" algn="l">
              <a:lnSpc>
                <a:spcPct val="115000"/>
              </a:lnSpc>
              <a:spcBef>
                <a:spcPts val="0"/>
              </a:spcBef>
              <a:spcAft>
                <a:spcPts val="1600"/>
              </a:spcAft>
              <a:buNone/>
            </a:pPr>
            <a:r>
              <a:t/>
            </a:r>
            <a:endParaRPr b="1">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1" name="Shape 181"/>
        <p:cNvGrpSpPr/>
        <p:nvPr/>
      </p:nvGrpSpPr>
      <p:grpSpPr>
        <a:xfrm>
          <a:off x="0" y="0"/>
          <a:ext cx="0" cy="0"/>
          <a:chOff x="0" y="0"/>
          <a:chExt cx="0" cy="0"/>
        </a:xfrm>
      </p:grpSpPr>
      <p:sp>
        <p:nvSpPr>
          <p:cNvPr id="182" name="Google Shape;182;p24"/>
          <p:cNvSpPr txBox="1"/>
          <p:nvPr>
            <p:ph type="title"/>
          </p:nvPr>
        </p:nvSpPr>
        <p:spPr>
          <a:xfrm>
            <a:off x="729450" y="864300"/>
            <a:ext cx="7021200" cy="67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About Frontend</a:t>
            </a:r>
            <a:endParaRPr>
              <a:latin typeface="Lato"/>
              <a:ea typeface="Lato"/>
              <a:cs typeface="Lato"/>
              <a:sym typeface="Lato"/>
            </a:endParaRPr>
          </a:p>
        </p:txBody>
      </p:sp>
      <p:sp>
        <p:nvSpPr>
          <p:cNvPr id="183" name="Google Shape;183;p24"/>
          <p:cNvSpPr txBox="1"/>
          <p:nvPr>
            <p:ph type="title"/>
          </p:nvPr>
        </p:nvSpPr>
        <p:spPr>
          <a:xfrm>
            <a:off x="729450" y="1745716"/>
            <a:ext cx="7021200" cy="2211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 sz="1400">
                <a:latin typeface="Lato"/>
                <a:ea typeface="Lato"/>
                <a:cs typeface="Lato"/>
                <a:sym typeface="Lato"/>
              </a:rPr>
              <a:t>Streamlit is an open-source Python library that makes it easy to create and share beautiful, custom web apps for machine learning and data science.</a:t>
            </a:r>
            <a:endParaRPr b="0" sz="1400">
              <a:latin typeface="Lato"/>
              <a:ea typeface="Lato"/>
              <a:cs typeface="Lato"/>
              <a:sym typeface="Lato"/>
            </a:endParaRPr>
          </a:p>
          <a:p>
            <a:pPr indent="0" lvl="0" marL="0" rtl="0" algn="l">
              <a:spcBef>
                <a:spcPts val="0"/>
              </a:spcBef>
              <a:spcAft>
                <a:spcPts val="0"/>
              </a:spcAft>
              <a:buNone/>
            </a:pPr>
            <a:r>
              <a:t/>
            </a:r>
            <a:endParaRPr b="0" sz="1400">
              <a:highlight>
                <a:srgbClr val="7F6000"/>
              </a:highlight>
              <a:latin typeface="Lato"/>
              <a:ea typeface="Lato"/>
              <a:cs typeface="Lato"/>
              <a:sym typeface="Lato"/>
            </a:endParaRPr>
          </a:p>
          <a:p>
            <a:pPr indent="0" lvl="0" marL="0" rtl="0" algn="l">
              <a:spcBef>
                <a:spcPts val="0"/>
              </a:spcBef>
              <a:spcAft>
                <a:spcPts val="0"/>
              </a:spcAft>
              <a:buNone/>
            </a:pPr>
            <a:r>
              <a:rPr b="0" lang="en" sz="1400">
                <a:latin typeface="Lato"/>
                <a:ea typeface="Lato"/>
                <a:cs typeface="Lato"/>
                <a:sym typeface="Lato"/>
              </a:rPr>
              <a:t>Streamlit provides an easy way of creating web apps without using html and css.</a:t>
            </a:r>
            <a:endParaRPr b="0" sz="1400">
              <a:latin typeface="Lato"/>
              <a:ea typeface="Lato"/>
              <a:cs typeface="Lato"/>
              <a:sym typeface="Lato"/>
            </a:endParaRPr>
          </a:p>
          <a:p>
            <a:pPr indent="0" lvl="0" marL="0" rtl="0" algn="l">
              <a:spcBef>
                <a:spcPts val="0"/>
              </a:spcBef>
              <a:spcAft>
                <a:spcPts val="0"/>
              </a:spcAft>
              <a:buNone/>
            </a:pPr>
            <a:r>
              <a:t/>
            </a:r>
            <a:endParaRPr b="0" sz="1400">
              <a:latin typeface="Lato"/>
              <a:ea typeface="Lato"/>
              <a:cs typeface="Lato"/>
              <a:sym typeface="Lato"/>
            </a:endParaRPr>
          </a:p>
          <a:p>
            <a:pPr indent="0" lvl="0" marL="0" rtl="0" algn="l">
              <a:spcBef>
                <a:spcPts val="0"/>
              </a:spcBef>
              <a:spcAft>
                <a:spcPts val="0"/>
              </a:spcAft>
              <a:buNone/>
            </a:pPr>
            <a:r>
              <a:t/>
            </a:r>
            <a:endParaRPr b="0" sz="1400">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7" name="Shape 187"/>
        <p:cNvGrpSpPr/>
        <p:nvPr/>
      </p:nvGrpSpPr>
      <p:grpSpPr>
        <a:xfrm>
          <a:off x="0" y="0"/>
          <a:ext cx="0" cy="0"/>
          <a:chOff x="0" y="0"/>
          <a:chExt cx="0" cy="0"/>
        </a:xfrm>
      </p:grpSpPr>
      <p:sp>
        <p:nvSpPr>
          <p:cNvPr id="188" name="Google Shape;188;p25"/>
          <p:cNvSpPr txBox="1"/>
          <p:nvPr>
            <p:ph type="title"/>
          </p:nvPr>
        </p:nvSpPr>
        <p:spPr>
          <a:xfrm>
            <a:off x="729450" y="1322450"/>
            <a:ext cx="7688400" cy="91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About Backend</a:t>
            </a:r>
            <a:endParaRPr/>
          </a:p>
        </p:txBody>
      </p:sp>
      <p:sp>
        <p:nvSpPr>
          <p:cNvPr id="189" name="Google Shape;189;p25"/>
          <p:cNvSpPr txBox="1"/>
          <p:nvPr/>
        </p:nvSpPr>
        <p:spPr>
          <a:xfrm>
            <a:off x="947350" y="2440450"/>
            <a:ext cx="68271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Language  :  Python</a:t>
            </a:r>
            <a:endParaRPr>
              <a:solidFill>
                <a:schemeClr val="lt1"/>
              </a:solidFill>
              <a:latin typeface="Lato"/>
              <a:ea typeface="Lato"/>
              <a:cs typeface="Lato"/>
              <a:sym typeface="Lato"/>
            </a:endParaRPr>
          </a:p>
          <a:p>
            <a:pPr indent="0" lvl="0" marL="0" rtl="0" algn="l">
              <a:spcBef>
                <a:spcPts val="0"/>
              </a:spcBef>
              <a:spcAft>
                <a:spcPts val="0"/>
              </a:spcAft>
              <a:buNone/>
            </a:pPr>
            <a:r>
              <a:rPr lang="en">
                <a:solidFill>
                  <a:schemeClr val="lt1"/>
                </a:solidFill>
                <a:latin typeface="Lato"/>
                <a:ea typeface="Lato"/>
                <a:cs typeface="Lato"/>
                <a:sym typeface="Lato"/>
              </a:rPr>
              <a:t>Libraries    :  Numpy, Pandas, Seaborn, </a:t>
            </a:r>
            <a:r>
              <a:rPr lang="en">
                <a:solidFill>
                  <a:schemeClr val="lt1"/>
                </a:solidFill>
                <a:latin typeface="Lato"/>
                <a:ea typeface="Lato"/>
                <a:cs typeface="Lato"/>
                <a:sym typeface="Lato"/>
              </a:rPr>
              <a:t>Matplotlib</a:t>
            </a:r>
            <a:r>
              <a:rPr lang="en">
                <a:solidFill>
                  <a:schemeClr val="lt1"/>
                </a:solidFill>
                <a:latin typeface="Lato"/>
                <a:ea typeface="Lato"/>
                <a:cs typeface="Lato"/>
                <a:sym typeface="Lato"/>
              </a:rPr>
              <a:t>, Streamlit, Sklearn</a:t>
            </a:r>
            <a:endParaRPr>
              <a:solidFill>
                <a:schemeClr val="lt1"/>
              </a:solidFill>
              <a:latin typeface="Lato"/>
              <a:ea typeface="Lato"/>
              <a:cs typeface="Lato"/>
              <a:sym typeface="Lato"/>
            </a:endParaRPr>
          </a:p>
          <a:p>
            <a:pPr indent="0" lvl="0" marL="0" rtl="0" algn="l">
              <a:spcBef>
                <a:spcPts val="0"/>
              </a:spcBef>
              <a:spcAft>
                <a:spcPts val="0"/>
              </a:spcAft>
              <a:buNone/>
            </a:pPr>
            <a:r>
              <a:rPr lang="en">
                <a:solidFill>
                  <a:schemeClr val="lt1"/>
                </a:solidFill>
                <a:latin typeface="Lato"/>
                <a:ea typeface="Lato"/>
                <a:cs typeface="Lato"/>
                <a:sym typeface="Lato"/>
              </a:rPr>
              <a:t>Algorithm   :  SVM</a:t>
            </a:r>
            <a:endParaRPr>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